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1" r:id="rId2"/>
    <p:sldMasterId id="2147483681" r:id="rId3"/>
  </p:sldMasterIdLst>
  <p:notesMasterIdLst>
    <p:notesMasterId r:id="rId8"/>
  </p:notesMasterIdLst>
  <p:sldIdLst>
    <p:sldId id="375" r:id="rId4"/>
    <p:sldId id="450" r:id="rId5"/>
    <p:sldId id="478" r:id="rId6"/>
    <p:sldId id="429" r:id="rId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0624E2E-F4F5-444E-A143-02536D06E26F}">
          <p14:sldIdLst>
            <p14:sldId id="375"/>
            <p14:sldId id="450"/>
            <p14:sldId id="478"/>
            <p14:sldId id="429"/>
          </p14:sldIdLst>
        </p14:section>
        <p14:section name="Backup" id="{350C3079-31B1-4EFA-95FF-2A7E5605D1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08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98" autoAdjust="0"/>
    <p:restoredTop sz="95089" autoAdjust="0"/>
  </p:normalViewPr>
  <p:slideViewPr>
    <p:cSldViewPr snapToGrid="0">
      <p:cViewPr varScale="1">
        <p:scale>
          <a:sx n="124" d="100"/>
          <a:sy n="124" d="100"/>
        </p:scale>
        <p:origin x="82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373C14A-1AF2-4F06-92FF-A6C214A3EF02}" type="datetimeFigureOut">
              <a:rPr lang="en-US" smtClean="0"/>
              <a:t>12/18/2017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1C49A80-EC07-4837-9FDA-A22E63E68922}" type="slidenum">
              <a:rPr lang="en-US" smtClean="0"/>
              <a:t>‹Nr.›</a:t>
            </a:fld>
            <a:endParaRPr lang="en-US"/>
          </a:p>
        </p:txBody>
      </p:sp>
    </p:spTree>
    <p:extLst>
      <p:ext uri="{BB962C8B-B14F-4D97-AF65-F5344CB8AC3E}">
        <p14:creationId xmlns:p14="http://schemas.microsoft.com/office/powerpoint/2010/main" val="3085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SEPG series is suitable as a smoothing capacitor, enabling miniaturizing switching power supplies, because it allows large ripple current, 5.8 Amps.</a:t>
            </a:r>
          </a:p>
          <a:p>
            <a:pPr rtl="0"/>
            <a:r>
              <a:rPr lang="en-US" dirty="0"/>
              <a:t>Its ESR,  8mohm max, has stable characteristics at a temperature from -55°C to 105°C, suitable for applications used at low temperatures (under 0°C). It also has excellent moisture resistance, very good for outdoor applications.</a:t>
            </a:r>
          </a:p>
          <a:p>
            <a:pPr rtl="0"/>
            <a:r>
              <a:rPr lang="de-DE" dirty="0"/>
              <a:t>Feature: 	High Ripple &amp; Low ESR </a:t>
            </a:r>
            <a:r>
              <a:rPr lang="de-DE" dirty="0">
                <a:sym typeface="Wingdings" panose="05000000000000000000" pitchFamily="2" charset="2"/>
              </a:rPr>
              <a:t> </a:t>
            </a:r>
            <a:r>
              <a:rPr lang="en-US" dirty="0">
                <a:sym typeface="Wingdings" panose="05000000000000000000" pitchFamily="2" charset="2"/>
              </a:rPr>
              <a:t>can miniaturizing your board (reduce use number) can support high current line</a:t>
            </a:r>
          </a:p>
          <a:p>
            <a:pPr rtl="0"/>
            <a:r>
              <a:rPr lang="de-DE" dirty="0">
                <a:sym typeface="Wingdings" panose="05000000000000000000" pitchFamily="2" charset="2"/>
              </a:rPr>
              <a:t>	Long Life &amp; </a:t>
            </a:r>
            <a:r>
              <a:rPr lang="de-DE" dirty="0" err="1">
                <a:sym typeface="Wingdings" panose="05000000000000000000" pitchFamily="2" charset="2"/>
              </a:rPr>
              <a:t>excellent</a:t>
            </a:r>
            <a:r>
              <a:rPr lang="de-DE" dirty="0">
                <a:sym typeface="Wingdings" panose="05000000000000000000" pitchFamily="2" charset="2"/>
              </a:rPr>
              <a:t> </a:t>
            </a:r>
            <a:r>
              <a:rPr lang="de-DE" dirty="0" err="1">
                <a:sym typeface="Wingdings" panose="05000000000000000000" pitchFamily="2" charset="2"/>
              </a:rPr>
              <a:t>moisture</a:t>
            </a:r>
            <a:r>
              <a:rPr lang="de-DE" dirty="0">
                <a:sym typeface="Wingdings" panose="05000000000000000000" pitchFamily="2" charset="2"/>
              </a:rPr>
              <a:t> </a:t>
            </a:r>
            <a:r>
              <a:rPr lang="de-DE" dirty="0" err="1">
                <a:sym typeface="Wingdings" panose="05000000000000000000" pitchFamily="2" charset="2"/>
              </a:rPr>
              <a:t>resistance</a:t>
            </a:r>
            <a:r>
              <a:rPr lang="de-DE" dirty="0">
                <a:sym typeface="Wingdings" panose="05000000000000000000" pitchFamily="2" charset="2"/>
              </a:rPr>
              <a:t>  </a:t>
            </a:r>
            <a:r>
              <a:rPr lang="en-US" dirty="0">
                <a:sym typeface="Wingdings" panose="05000000000000000000" pitchFamily="2" charset="2"/>
              </a:rPr>
              <a:t>Maintenance free or less for industrial use (outdoor or long life needed)</a:t>
            </a:r>
          </a:p>
          <a:p>
            <a:pPr rtl="0"/>
            <a:r>
              <a:rPr lang="de-DE" dirty="0">
                <a:sym typeface="Wingdings" panose="05000000000000000000" pitchFamily="2" charset="2"/>
              </a:rPr>
              <a:t>	</a:t>
            </a:r>
            <a:r>
              <a:rPr lang="en-US" dirty="0">
                <a:sym typeface="Wingdings" panose="05000000000000000000" pitchFamily="2" charset="2"/>
              </a:rPr>
              <a:t>Stable characteristic not dependent on temperature and voltage  can use up to 100% spec written in datasheet (no derating)</a:t>
            </a:r>
          </a:p>
          <a:p>
            <a:pPr rtl="0"/>
            <a:r>
              <a:rPr lang="de-DE" dirty="0" err="1">
                <a:sym typeface="Wingdings" panose="05000000000000000000" pitchFamily="2" charset="2"/>
              </a:rPr>
              <a:t>Markets&amp;Applications</a:t>
            </a:r>
            <a:r>
              <a:rPr lang="de-DE" dirty="0">
                <a:sym typeface="Wingdings" panose="05000000000000000000" pitchFamily="2" charset="2"/>
              </a:rPr>
              <a:t>:</a:t>
            </a:r>
            <a:r>
              <a:rPr lang="de-DE" baseline="0" dirty="0">
                <a:sym typeface="Wingdings" panose="05000000000000000000" pitchFamily="2" charset="2"/>
              </a:rPr>
              <a:t> </a:t>
            </a:r>
          </a:p>
          <a:p>
            <a:pPr rtl="0"/>
            <a:r>
              <a:rPr lang="de-DE" baseline="0" dirty="0">
                <a:sym typeface="Wingdings" panose="05000000000000000000" pitchFamily="2" charset="2"/>
              </a:rPr>
              <a:t>	Base Station  Change </a:t>
            </a:r>
            <a:r>
              <a:rPr lang="de-DE" baseline="0" dirty="0" err="1">
                <a:sym typeface="Wingdings" panose="05000000000000000000" pitchFamily="2" charset="2"/>
              </a:rPr>
              <a:t>from</a:t>
            </a:r>
            <a:r>
              <a:rPr lang="de-DE" baseline="0" dirty="0">
                <a:sym typeface="Wingdings" panose="05000000000000000000" pitchFamily="2" charset="2"/>
              </a:rPr>
              <a:t> </a:t>
            </a:r>
            <a:r>
              <a:rPr lang="de-DE" baseline="0" dirty="0" err="1">
                <a:sym typeface="Wingdings" panose="05000000000000000000" pitchFamily="2" charset="2"/>
              </a:rPr>
              <a:t>macro</a:t>
            </a:r>
            <a:r>
              <a:rPr lang="de-DE" baseline="0" dirty="0">
                <a:sym typeface="Wingdings" panose="05000000000000000000" pitchFamily="2" charset="2"/>
              </a:rPr>
              <a:t> </a:t>
            </a:r>
            <a:r>
              <a:rPr lang="de-DE" baseline="0" dirty="0" err="1">
                <a:sym typeface="Wingdings" panose="05000000000000000000" pitchFamily="2" charset="2"/>
              </a:rPr>
              <a:t>cell</a:t>
            </a:r>
            <a:r>
              <a:rPr lang="de-DE" baseline="0" dirty="0">
                <a:sym typeface="Wingdings" panose="05000000000000000000" pitchFamily="2" charset="2"/>
              </a:rPr>
              <a:t> </a:t>
            </a:r>
            <a:r>
              <a:rPr lang="de-DE" baseline="0" dirty="0" err="1">
                <a:sym typeface="Wingdings" panose="05000000000000000000" pitchFamily="2" charset="2"/>
              </a:rPr>
              <a:t>to</a:t>
            </a:r>
            <a:r>
              <a:rPr lang="de-DE" baseline="0" dirty="0">
                <a:sym typeface="Wingdings" panose="05000000000000000000" pitchFamily="2" charset="2"/>
              </a:rPr>
              <a:t> </a:t>
            </a:r>
            <a:r>
              <a:rPr lang="de-DE" baseline="0" dirty="0" err="1">
                <a:sym typeface="Wingdings" panose="05000000000000000000" pitchFamily="2" charset="2"/>
              </a:rPr>
              <a:t>small</a:t>
            </a:r>
            <a:r>
              <a:rPr lang="de-DE" baseline="0" dirty="0">
                <a:sym typeface="Wingdings" panose="05000000000000000000" pitchFamily="2" charset="2"/>
              </a:rPr>
              <a:t> </a:t>
            </a:r>
            <a:r>
              <a:rPr lang="de-DE" baseline="0" dirty="0" err="1">
                <a:sym typeface="Wingdings" panose="05000000000000000000" pitchFamily="2" charset="2"/>
              </a:rPr>
              <a:t>cell</a:t>
            </a:r>
            <a:endParaRPr lang="de-DE" baseline="0" dirty="0">
              <a:sym typeface="Wingdings" panose="05000000000000000000" pitchFamily="2" charset="2"/>
            </a:endParaRPr>
          </a:p>
          <a:p>
            <a:pPr rtl="0"/>
            <a:r>
              <a:rPr lang="de-DE" baseline="0" dirty="0">
                <a:sym typeface="Wingdings" panose="05000000000000000000" pitchFamily="2" charset="2"/>
              </a:rPr>
              <a:t>	E-Meter  Back </a:t>
            </a:r>
            <a:r>
              <a:rPr lang="de-DE" baseline="0" dirty="0" err="1">
                <a:sym typeface="Wingdings" panose="05000000000000000000" pitchFamily="2" charset="2"/>
              </a:rPr>
              <a:t>up</a:t>
            </a:r>
            <a:r>
              <a:rPr lang="de-DE" baseline="0" dirty="0">
                <a:sym typeface="Wingdings" panose="05000000000000000000" pitchFamily="2" charset="2"/>
              </a:rPr>
              <a:t> </a:t>
            </a:r>
            <a:r>
              <a:rPr lang="de-DE" baseline="0" dirty="0" err="1">
                <a:sym typeface="Wingdings" panose="05000000000000000000" pitchFamily="2" charset="2"/>
              </a:rPr>
              <a:t>for</a:t>
            </a:r>
            <a:r>
              <a:rPr lang="de-DE" baseline="0" dirty="0">
                <a:sym typeface="Wingdings" panose="05000000000000000000" pitchFamily="2" charset="2"/>
              </a:rPr>
              <a:t> power </a:t>
            </a:r>
            <a:r>
              <a:rPr lang="de-DE" baseline="0" dirty="0" err="1">
                <a:sym typeface="Wingdings" panose="05000000000000000000" pitchFamily="2" charset="2"/>
              </a:rPr>
              <a:t>supply</a:t>
            </a:r>
            <a:endParaRPr lang="de-DE" baseline="0" dirty="0">
              <a:sym typeface="Wingdings" panose="05000000000000000000" pitchFamily="2" charset="2"/>
            </a:endParaRPr>
          </a:p>
          <a:p>
            <a:pPr rtl="0"/>
            <a:r>
              <a:rPr lang="de-DE" baseline="0" dirty="0">
                <a:sym typeface="Wingdings" panose="05000000000000000000" pitchFamily="2" charset="2"/>
              </a:rPr>
              <a:t>	Industrial Display  High grade </a:t>
            </a:r>
            <a:r>
              <a:rPr lang="de-DE" baseline="0" dirty="0" err="1">
                <a:sym typeface="Wingdings" panose="05000000000000000000" pitchFamily="2" charset="2"/>
              </a:rPr>
              <a:t>visual</a:t>
            </a:r>
            <a:r>
              <a:rPr lang="de-DE" baseline="0" dirty="0">
                <a:sym typeface="Wingdings" panose="05000000000000000000" pitchFamily="2" charset="2"/>
              </a:rPr>
              <a:t> </a:t>
            </a:r>
            <a:r>
              <a:rPr lang="de-DE" baseline="0" dirty="0" err="1">
                <a:sym typeface="Wingdings" panose="05000000000000000000" pitchFamily="2" charset="2"/>
              </a:rPr>
              <a:t>spec</a:t>
            </a:r>
            <a:r>
              <a:rPr lang="de-DE" baseline="0" dirty="0">
                <a:sym typeface="Wingdings" panose="05000000000000000000" pitchFamily="2" charset="2"/>
              </a:rPr>
              <a:t> (4k, 8k)</a:t>
            </a:r>
          </a:p>
          <a:p>
            <a:pPr rtl="0"/>
            <a:r>
              <a:rPr lang="de-DE" baseline="0" dirty="0">
                <a:sym typeface="Wingdings" panose="05000000000000000000" pitchFamily="2" charset="2"/>
              </a:rPr>
              <a:t>	Server / Data </a:t>
            </a:r>
            <a:r>
              <a:rPr lang="de-DE" baseline="0" dirty="0" err="1">
                <a:sym typeface="Wingdings" panose="05000000000000000000" pitchFamily="2" charset="2"/>
              </a:rPr>
              <a:t>center</a:t>
            </a:r>
            <a:r>
              <a:rPr lang="de-DE" baseline="0" dirty="0">
                <a:sym typeface="Wingdings" panose="05000000000000000000" pitchFamily="2" charset="2"/>
              </a:rPr>
              <a:t>  </a:t>
            </a:r>
            <a:r>
              <a:rPr lang="de-DE" baseline="0" dirty="0" err="1">
                <a:sym typeface="Wingdings" panose="05000000000000000000" pitchFamily="2" charset="2"/>
              </a:rPr>
              <a:t>Increase</a:t>
            </a:r>
            <a:r>
              <a:rPr lang="de-DE" baseline="0" dirty="0">
                <a:sym typeface="Wingdings" panose="05000000000000000000" pitchFamily="2" charset="2"/>
              </a:rPr>
              <a:t> </a:t>
            </a:r>
            <a:r>
              <a:rPr lang="de-DE" baseline="0" dirty="0" err="1">
                <a:sym typeface="Wingdings" panose="05000000000000000000" pitchFamily="2" charset="2"/>
              </a:rPr>
              <a:t>volume</a:t>
            </a:r>
            <a:r>
              <a:rPr lang="de-DE" baseline="0" dirty="0">
                <a:sym typeface="Wingdings" panose="05000000000000000000" pitchFamily="2" charset="2"/>
              </a:rPr>
              <a:t> </a:t>
            </a:r>
            <a:r>
              <a:rPr lang="de-DE" baseline="0" dirty="0" err="1">
                <a:sym typeface="Wingdings" panose="05000000000000000000" pitchFamily="2" charset="2"/>
              </a:rPr>
              <a:t>of</a:t>
            </a:r>
            <a:r>
              <a:rPr lang="de-DE" baseline="0" dirty="0">
                <a:sym typeface="Wingdings" panose="05000000000000000000" pitchFamily="2" charset="2"/>
              </a:rPr>
              <a:t> </a:t>
            </a:r>
            <a:r>
              <a:rPr lang="de-DE" baseline="0" dirty="0" err="1">
                <a:sym typeface="Wingdings" panose="05000000000000000000" pitchFamily="2" charset="2"/>
              </a:rPr>
              <a:t>traffic</a:t>
            </a:r>
            <a:r>
              <a:rPr lang="de-DE" baseline="0" dirty="0">
                <a:sym typeface="Wingdings" panose="05000000000000000000" pitchFamily="2" charset="2"/>
              </a:rPr>
              <a:t> </a:t>
            </a:r>
            <a:r>
              <a:rPr lang="de-DE" baseline="0" dirty="0" err="1">
                <a:sym typeface="Wingdings" panose="05000000000000000000" pitchFamily="2" charset="2"/>
              </a:rPr>
              <a:t>data</a:t>
            </a:r>
            <a:r>
              <a:rPr lang="de-DE" baseline="0" dirty="0">
                <a:sym typeface="Wingdings" panose="05000000000000000000" pitchFamily="2" charset="2"/>
              </a:rPr>
              <a:t> </a:t>
            </a:r>
            <a:r>
              <a:rPr lang="de-DE" baseline="0" dirty="0" err="1">
                <a:sym typeface="Wingdings" panose="05000000000000000000" pitchFamily="2" charset="2"/>
              </a:rPr>
              <a:t>by</a:t>
            </a:r>
            <a:r>
              <a:rPr lang="de-DE" baseline="0" dirty="0">
                <a:sym typeface="Wingdings" panose="05000000000000000000" pitchFamily="2" charset="2"/>
              </a:rPr>
              <a:t> high </a:t>
            </a:r>
            <a:r>
              <a:rPr lang="de-DE" baseline="0" dirty="0" err="1">
                <a:sym typeface="Wingdings" panose="05000000000000000000" pitchFamily="2" charset="2"/>
              </a:rPr>
              <a:t>desnity</a:t>
            </a:r>
            <a:r>
              <a:rPr lang="de-DE" baseline="0" dirty="0">
                <a:sym typeface="Wingdings" panose="05000000000000000000" pitchFamily="2" charset="2"/>
              </a:rPr>
              <a:t> </a:t>
            </a:r>
            <a:r>
              <a:rPr lang="de-DE" baseline="0" dirty="0" err="1">
                <a:sym typeface="Wingdings" panose="05000000000000000000" pitchFamily="2" charset="2"/>
              </a:rPr>
              <a:t>board</a:t>
            </a:r>
            <a:endParaRPr lang="de-DE" baseline="0" dirty="0">
              <a:sym typeface="Wingdings" panose="05000000000000000000" pitchFamily="2" charset="2"/>
            </a:endParaRPr>
          </a:p>
          <a:p>
            <a:pPr rtl="0"/>
            <a:r>
              <a:rPr lang="de-DE" baseline="0" dirty="0">
                <a:sym typeface="Wingdings" panose="05000000000000000000" pitchFamily="2" charset="2"/>
              </a:rPr>
              <a:t>	Security </a:t>
            </a:r>
            <a:r>
              <a:rPr lang="de-DE" baseline="0" dirty="0" err="1">
                <a:sym typeface="Wingdings" panose="05000000000000000000" pitchFamily="2" charset="2"/>
              </a:rPr>
              <a:t>Camera</a:t>
            </a:r>
            <a:r>
              <a:rPr lang="de-DE" baseline="0" dirty="0">
                <a:sym typeface="Wingdings" panose="05000000000000000000" pitchFamily="2" charset="2"/>
              </a:rPr>
              <a:t>, PV Inverter   </a:t>
            </a:r>
            <a:r>
              <a:rPr lang="en-US" baseline="0" dirty="0">
                <a:sym typeface="Wingdings" panose="05000000000000000000" pitchFamily="2" charset="2"/>
              </a:rPr>
              <a:t>To guarantee on severe environment </a:t>
            </a:r>
            <a:endParaRPr lang="de-DE" baseline="0" dirty="0">
              <a:sym typeface="Wingdings" panose="05000000000000000000" pitchFamily="2" charset="2"/>
            </a:endParaRPr>
          </a:p>
          <a:p>
            <a:pPr rtl="0"/>
            <a:r>
              <a:rPr lang="de-DE" baseline="0" dirty="0">
                <a:sym typeface="Wingdings" panose="05000000000000000000" pitchFamily="2" charset="2"/>
              </a:rPr>
              <a:t>		</a:t>
            </a:r>
            <a:endParaRPr lang="en-US" dirty="0"/>
          </a:p>
          <a:p>
            <a:pPr rtl="0"/>
            <a:endParaRPr lang="de-DE" dirty="0"/>
          </a:p>
          <a:p>
            <a:pPr rtl="0"/>
            <a:r>
              <a:rPr lang="en-US" dirty="0"/>
              <a:t>SXV/SXE: These series can offer both of large capacitance and low ESR at high voltage zone (up to 100V). It is very tough low ESR capacitor (High ripple current, high temperature, High voltage, large capacitance and ideal frequency/temperature characteristics) Usually each category of Capacitor has some week points but this OSCON is very strong for all check points.</a:t>
            </a:r>
          </a:p>
          <a:p>
            <a:pPr rtl="0"/>
            <a:endParaRPr lang="de-DE" dirty="0"/>
          </a:p>
          <a:p>
            <a:pPr rtl="0"/>
            <a:endParaRPr lang="en-US" dirty="0"/>
          </a:p>
          <a:p>
            <a:pPr rtl="0"/>
            <a:r>
              <a:rPr lang="en-US" sz="1200" b="0" i="0" u="none" strike="noStrike" kern="1200" baseline="0" dirty="0">
                <a:solidFill>
                  <a:schemeClr val="tx1"/>
                </a:solidFill>
                <a:latin typeface="+mn-lt"/>
                <a:ea typeface="+mn-ea"/>
                <a:cs typeface="+mn-cs"/>
              </a:rPr>
              <a:t>Actual use condition	Ripple	Within the rated ripple current(Case1)	Within　the rated allowable ripple current(Case2)	</a:t>
            </a:r>
          </a:p>
          <a:p>
            <a:pPr rtl="0"/>
            <a:r>
              <a:rPr lang="en-US" sz="1200" b="0" i="0" u="none" strike="noStrike" kern="1200" baseline="0" dirty="0">
                <a:solidFill>
                  <a:schemeClr val="tx1"/>
                </a:solidFill>
                <a:latin typeface="+mn-lt"/>
                <a:ea typeface="+mn-ea"/>
                <a:cs typeface="+mn-cs"/>
              </a:rPr>
              <a:t>	Temp.	Tx≦125℃	Tx≦105℃	</a:t>
            </a:r>
          </a:p>
          <a:p>
            <a:pPr rtl="0"/>
            <a:r>
              <a:rPr lang="en-US" sz="1200" b="0" i="0" u="none" strike="noStrike" kern="1200" baseline="0" dirty="0">
                <a:solidFill>
                  <a:schemeClr val="tx1"/>
                </a:solidFill>
                <a:latin typeface="+mn-lt"/>
                <a:ea typeface="+mn-ea"/>
                <a:cs typeface="+mn-cs"/>
              </a:rPr>
              <a:t>Series	To[℃]	Lo[</a:t>
            </a:r>
            <a:r>
              <a:rPr lang="en-US" sz="1200" b="0" i="0" u="none" strike="noStrike" kern="1200" baseline="0" dirty="0" err="1">
                <a:solidFill>
                  <a:schemeClr val="tx1"/>
                </a:solidFill>
                <a:latin typeface="+mn-lt"/>
                <a:ea typeface="+mn-ea"/>
                <a:cs typeface="+mn-cs"/>
              </a:rPr>
              <a:t>hrs</a:t>
            </a:r>
            <a:r>
              <a:rPr lang="en-US" sz="1200" b="0" i="0" u="none" strike="noStrike" kern="1200" baseline="0" dirty="0">
                <a:solidFill>
                  <a:schemeClr val="tx1"/>
                </a:solidFill>
                <a:latin typeface="+mn-lt"/>
                <a:ea typeface="+mn-ea"/>
                <a:cs typeface="+mn-cs"/>
              </a:rPr>
              <a:t>]	Lx@105℃[</a:t>
            </a:r>
            <a:r>
              <a:rPr lang="en-US" sz="1200" b="0" i="0" u="none" strike="noStrike" kern="1200" baseline="0" dirty="0" err="1">
                <a:solidFill>
                  <a:schemeClr val="tx1"/>
                </a:solidFill>
                <a:latin typeface="+mn-lt"/>
                <a:ea typeface="+mn-ea"/>
                <a:cs typeface="+mn-cs"/>
              </a:rPr>
              <a:t>hrs</a:t>
            </a:r>
            <a:r>
              <a:rPr lang="en-US" sz="1200" b="0" i="0" u="none" strike="noStrike" kern="1200" baseline="0" dirty="0">
                <a:solidFill>
                  <a:schemeClr val="tx1"/>
                </a:solidFill>
                <a:latin typeface="+mn-lt"/>
                <a:ea typeface="+mn-ea"/>
                <a:cs typeface="+mn-cs"/>
              </a:rPr>
              <a:t>]	Lx@85℃[</a:t>
            </a:r>
            <a:r>
              <a:rPr lang="en-US" sz="1200" b="0" i="0" u="none" strike="noStrike" kern="1200" baseline="0" dirty="0" err="1">
                <a:solidFill>
                  <a:schemeClr val="tx1"/>
                </a:solidFill>
                <a:latin typeface="+mn-lt"/>
                <a:ea typeface="+mn-ea"/>
                <a:cs typeface="+mn-cs"/>
              </a:rPr>
              <a:t>hrs</a:t>
            </a:r>
            <a:r>
              <a:rPr lang="en-US" sz="1200" b="0" i="0" u="none" strike="noStrike" kern="1200" baseline="0" dirty="0">
                <a:solidFill>
                  <a:schemeClr val="tx1"/>
                </a:solidFill>
                <a:latin typeface="+mn-lt"/>
                <a:ea typeface="+mn-ea"/>
                <a:cs typeface="+mn-cs"/>
              </a:rPr>
              <a:t>]	To[℃]	Lo[</a:t>
            </a:r>
            <a:r>
              <a:rPr lang="en-US" sz="1200" b="0" i="0" u="none" strike="noStrike" kern="1200" baseline="0" dirty="0" err="1">
                <a:solidFill>
                  <a:schemeClr val="tx1"/>
                </a:solidFill>
                <a:latin typeface="+mn-lt"/>
                <a:ea typeface="+mn-ea"/>
                <a:cs typeface="+mn-cs"/>
              </a:rPr>
              <a:t>hrs</a:t>
            </a:r>
            <a:r>
              <a:rPr lang="en-US" sz="1200" b="0" i="0" u="none" strike="noStrike" kern="1200" baseline="0" dirty="0">
                <a:solidFill>
                  <a:schemeClr val="tx1"/>
                </a:solidFill>
                <a:latin typeface="+mn-lt"/>
                <a:ea typeface="+mn-ea"/>
                <a:cs typeface="+mn-cs"/>
              </a:rPr>
              <a:t>]	Lx@105℃[</a:t>
            </a:r>
            <a:r>
              <a:rPr lang="en-US" sz="1200" b="0" i="0" u="none" strike="noStrike" kern="1200" baseline="0" dirty="0" err="1">
                <a:solidFill>
                  <a:schemeClr val="tx1"/>
                </a:solidFill>
                <a:latin typeface="+mn-lt"/>
                <a:ea typeface="+mn-ea"/>
                <a:cs typeface="+mn-cs"/>
              </a:rPr>
              <a:t>hrs</a:t>
            </a:r>
            <a:r>
              <a:rPr lang="en-US" sz="1200" b="0" i="0" u="none" strike="noStrike" kern="1200" baseline="0" dirty="0">
                <a:solidFill>
                  <a:schemeClr val="tx1"/>
                </a:solidFill>
                <a:latin typeface="+mn-lt"/>
                <a:ea typeface="+mn-ea"/>
                <a:cs typeface="+mn-cs"/>
              </a:rPr>
              <a:t>]	Lx@85℃[</a:t>
            </a:r>
            <a:r>
              <a:rPr lang="en-US" sz="1200" b="0" i="0" u="none" strike="noStrike" kern="1200" baseline="0" dirty="0" err="1">
                <a:solidFill>
                  <a:schemeClr val="tx1"/>
                </a:solidFill>
                <a:latin typeface="+mn-lt"/>
                <a:ea typeface="+mn-ea"/>
                <a:cs typeface="+mn-cs"/>
              </a:rPr>
              <a:t>hrs</a:t>
            </a:r>
            <a:r>
              <a:rPr lang="en-US" sz="1200" b="0" i="0" u="none" strike="noStrike" kern="1200" baseline="0" dirty="0">
                <a:solidFill>
                  <a:schemeClr val="tx1"/>
                </a:solidFill>
                <a:latin typeface="+mn-lt"/>
                <a:ea typeface="+mn-ea"/>
                <a:cs typeface="+mn-cs"/>
              </a:rPr>
              <a:t>]	</a:t>
            </a:r>
          </a:p>
          <a:p>
            <a:pPr rtl="0"/>
            <a:r>
              <a:rPr lang="fr-FR" sz="1200" b="0" i="0" u="none" strike="noStrike" kern="1200" baseline="0" dirty="0">
                <a:solidFill>
                  <a:schemeClr val="tx1"/>
                </a:solidFill>
                <a:latin typeface="+mn-lt"/>
                <a:ea typeface="+mn-ea"/>
                <a:cs typeface="+mn-cs"/>
              </a:rPr>
              <a:t>SVX/SXE	125	1,000	10,000	100,000	105	5,000	5,000	50,000	</a:t>
            </a:r>
          </a:p>
          <a:p>
            <a:pPr rtl="0"/>
            <a:r>
              <a:rPr lang="en-US" sz="1200" b="0" i="0" u="none" strike="noStrike" kern="1200" baseline="0" dirty="0">
                <a:solidFill>
                  <a:schemeClr val="tx1"/>
                </a:solidFill>
                <a:latin typeface="+mn-lt"/>
                <a:ea typeface="+mn-ea"/>
                <a:cs typeface="+mn-cs"/>
              </a:rPr>
              <a:t>SVPK	125	1,000	10,000	100,000	105	2,000	2,000	20,000	</a:t>
            </a:r>
          </a:p>
          <a:p>
            <a:pPr rtl="0"/>
            <a:r>
              <a:rPr lang="da-DK" sz="1200" b="0" i="0" u="none" strike="noStrike" kern="1200" baseline="0" dirty="0">
                <a:solidFill>
                  <a:schemeClr val="tx1"/>
                </a:solidFill>
                <a:latin typeface="+mn-lt"/>
                <a:ea typeface="+mn-ea"/>
                <a:cs typeface="+mn-cs"/>
              </a:rPr>
              <a:t>SVF/SEF	125	1,000	10,000	100,000	105	5,000	5,000	50,000	</a:t>
            </a:r>
          </a:p>
          <a:p>
            <a:pPr rtl="0"/>
            <a:r>
              <a:rPr lang="de-DE" sz="1200" b="0" i="0" u="none" strike="noStrike" kern="1200" baseline="0" dirty="0">
                <a:solidFill>
                  <a:schemeClr val="tx1"/>
                </a:solidFill>
                <a:latin typeface="+mn-lt"/>
                <a:ea typeface="+mn-ea"/>
                <a:cs typeface="+mn-cs"/>
              </a:rPr>
              <a:t>SVPF/SEPF	―	―	―	―	105	5,000	5,000	50,000	</a:t>
            </a:r>
          </a:p>
          <a:p>
            <a:endParaRPr lang="en-US" dirty="0"/>
          </a:p>
        </p:txBody>
      </p:sp>
      <p:sp>
        <p:nvSpPr>
          <p:cNvPr id="4" name="Slide Number Placeholder 3"/>
          <p:cNvSpPr>
            <a:spLocks noGrp="1"/>
          </p:cNvSpPr>
          <p:nvPr>
            <p:ph type="sldNum" sz="quarter" idx="10"/>
          </p:nvPr>
        </p:nvSpPr>
        <p:spPr/>
        <p:txBody>
          <a:bodyPr/>
          <a:lstStyle/>
          <a:p>
            <a:fld id="{91C49A80-EC07-4837-9FDA-A22E63E68922}" type="slidenum">
              <a:rPr lang="en-US" smtClean="0"/>
              <a:t>1</a:t>
            </a:fld>
            <a:endParaRPr lang="en-US"/>
          </a:p>
        </p:txBody>
      </p:sp>
    </p:spTree>
    <p:extLst>
      <p:ext uri="{BB962C8B-B14F-4D97-AF65-F5344CB8AC3E}">
        <p14:creationId xmlns:p14="http://schemas.microsoft.com/office/powerpoint/2010/main" val="1198527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ZK has higher Ripple and higher capacitance</a:t>
            </a:r>
            <a:r>
              <a:rPr lang="en-US" baseline="0" dirty="0"/>
              <a:t> compared to ZC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From 125°C and below ZE behaves like ZC</a:t>
            </a:r>
            <a:endParaRPr lang="en-US" dirty="0"/>
          </a:p>
          <a:p>
            <a:r>
              <a:rPr lang="en-US" dirty="0"/>
              <a:t>ZE scheduled</a:t>
            </a:r>
            <a:r>
              <a:rPr lang="en-US" baseline="0" dirty="0"/>
              <a:t> for June 2017 / Q2 2017</a:t>
            </a:r>
          </a:p>
          <a:p>
            <a:r>
              <a:rPr lang="en-US" baseline="0" dirty="0"/>
              <a:t>ZE </a:t>
            </a:r>
            <a:r>
              <a:rPr lang="en-US" baseline="0" dirty="0">
                <a:sym typeface="Wingdings" panose="05000000000000000000" pitchFamily="2" charset="2"/>
              </a:rPr>
              <a:t> 8000h at 125°C</a:t>
            </a:r>
            <a:endParaRPr lang="en-US" dirty="0"/>
          </a:p>
          <a:p>
            <a:endParaRPr lang="en-US" dirty="0"/>
          </a:p>
        </p:txBody>
      </p:sp>
      <p:sp>
        <p:nvSpPr>
          <p:cNvPr id="4" name="Slide Number Placeholder 3"/>
          <p:cNvSpPr>
            <a:spLocks noGrp="1"/>
          </p:cNvSpPr>
          <p:nvPr>
            <p:ph type="sldNum" sz="quarter" idx="10"/>
          </p:nvPr>
        </p:nvSpPr>
        <p:spPr/>
        <p:txBody>
          <a:bodyPr/>
          <a:lstStyle/>
          <a:p>
            <a:fld id="{91C49A80-EC07-4837-9FDA-A22E63E68922}" type="slidenum">
              <a:rPr lang="en-US" smtClean="0"/>
              <a:t>2</a:t>
            </a:fld>
            <a:endParaRPr lang="en-US"/>
          </a:p>
        </p:txBody>
      </p:sp>
    </p:spTree>
    <p:extLst>
      <p:ext uri="{BB962C8B-B14F-4D97-AF65-F5344CB8AC3E}">
        <p14:creationId xmlns:p14="http://schemas.microsoft.com/office/powerpoint/2010/main" val="309066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TP: adding bigger case sizes and higher voltages</a:t>
            </a:r>
          </a:p>
          <a:p>
            <a:r>
              <a:rPr lang="en-US" dirty="0"/>
              <a:t>FK</a:t>
            </a:r>
            <a:r>
              <a:rPr lang="en-US" baseline="0" dirty="0"/>
              <a:t> continuous to dominate the market, with FKS we offer cost reduction due to lower case sizes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91C49A80-EC07-4837-9FDA-A22E63E68922}" type="slidenum">
              <a:rPr lang="en-US" smtClean="0"/>
              <a:t>3</a:t>
            </a:fld>
            <a:endParaRPr lang="en-US"/>
          </a:p>
        </p:txBody>
      </p:sp>
    </p:spTree>
    <p:extLst>
      <p:ext uri="{BB962C8B-B14F-4D97-AF65-F5344CB8AC3E}">
        <p14:creationId xmlns:p14="http://schemas.microsoft.com/office/powerpoint/2010/main" val="641852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Wound</a:t>
            </a:r>
            <a:r>
              <a:rPr lang="en-US" baseline="0" dirty="0"/>
              <a:t> type- HZ and HW were older series – distinction is size and ESR. HL introduced in 2016 after 8 years of development work on electrolyte. Purple sleeve signifies new electrolyte</a:t>
            </a:r>
            <a:endParaRPr lang="en-US" dirty="0"/>
          </a:p>
          <a:p>
            <a:endParaRPr kumimoji="1" lang="en-US" altLang="ja-JP" baseline="0" dirty="0"/>
          </a:p>
          <a:p>
            <a:r>
              <a:rPr kumimoji="1" lang="en-US" altLang="ja-JP" baseline="0" dirty="0"/>
              <a:t>Radial lead type. This is used to usage of large current discharge. Current model are only HZ and HW. Today I want to introduce series HL.</a:t>
            </a:r>
          </a:p>
          <a:p>
            <a:r>
              <a:rPr kumimoji="1" lang="en-US" altLang="ja-JP" baseline="0" dirty="0"/>
              <a:t>Used for applications that need large current.</a:t>
            </a:r>
          </a:p>
          <a:p>
            <a:r>
              <a:rPr kumimoji="1" lang="en-US" altLang="ja-JP" baseline="0" dirty="0"/>
              <a:t>Very low internal resistance</a:t>
            </a:r>
          </a:p>
          <a:p>
            <a:r>
              <a:rPr kumimoji="1" lang="en-US" altLang="ja-JP" baseline="0" dirty="0"/>
              <a:t>Application: memory back up, motor driving</a:t>
            </a:r>
          </a:p>
          <a:p>
            <a:r>
              <a:rPr kumimoji="1" lang="en-US" altLang="ja-JP" baseline="0" dirty="0"/>
              <a:t>i.e. motor can work over 3 minutes with charging time of a few seconds</a:t>
            </a:r>
          </a:p>
          <a:p>
            <a:r>
              <a:rPr kumimoji="1" lang="en-US" altLang="ja-JP" baseline="0" dirty="0"/>
              <a:t>over 100k charge/discharge is possible</a:t>
            </a:r>
          </a:p>
          <a:p>
            <a:r>
              <a:rPr kumimoji="1" lang="en-US" altLang="ja-JP" baseline="0" dirty="0"/>
              <a:t>Suitable for toys and LEDs</a:t>
            </a:r>
          </a:p>
          <a:p>
            <a:r>
              <a:rPr kumimoji="1" lang="en-US" altLang="ja-JP" baseline="0" dirty="0"/>
              <a:t>Applications:</a:t>
            </a:r>
          </a:p>
          <a:p>
            <a:r>
              <a:rPr kumimoji="1" lang="en-US" altLang="ja-JP" baseline="0" dirty="0"/>
              <a:t>Solar battery circuit (e.g. Road guidance flasher, LED light</a:t>
            </a:r>
          </a:p>
          <a:p>
            <a:r>
              <a:rPr kumimoji="1" lang="en-US" altLang="ja-JP" baseline="0" dirty="0"/>
              <a:t>Toys (motor drive)</a:t>
            </a:r>
          </a:p>
          <a:p>
            <a:r>
              <a:rPr kumimoji="1" lang="en-US" altLang="ja-JP" baseline="0" dirty="0"/>
              <a:t>Server/Storage</a:t>
            </a:r>
          </a:p>
          <a:p>
            <a:r>
              <a:rPr kumimoji="1" lang="en-US" altLang="ja-JP" baseline="0" dirty="0"/>
              <a:t>LED lights – charged during daylight, discharged at night</a:t>
            </a:r>
          </a:p>
        </p:txBody>
      </p:sp>
      <p:sp>
        <p:nvSpPr>
          <p:cNvPr id="4" name="スライド番号プレースホルダー 3"/>
          <p:cNvSpPr>
            <a:spLocks noGrp="1"/>
          </p:cNvSpPr>
          <p:nvPr>
            <p:ph type="sldNum" sz="quarter" idx="10"/>
          </p:nvPr>
        </p:nvSpPr>
        <p:spPr/>
        <p:txBody>
          <a:bodyPr/>
          <a:lstStyle/>
          <a:p>
            <a:pPr>
              <a:defRPr/>
            </a:pPr>
            <a:fld id="{B082C275-90BD-45F1-93F1-8DB6E14E13F7}" type="slidenum">
              <a:rPr lang="en-US" altLang="ja-JP" smtClean="0">
                <a:solidFill>
                  <a:prstClr val="black"/>
                </a:solidFill>
              </a:rPr>
              <a:pPr>
                <a:defRPr/>
              </a:pPr>
              <a:t>4</a:t>
            </a:fld>
            <a:endParaRPr lang="en-US" altLang="ja-JP">
              <a:solidFill>
                <a:prstClr val="black"/>
              </a:solidFill>
            </a:endParaRPr>
          </a:p>
        </p:txBody>
      </p:sp>
    </p:spTree>
    <p:extLst>
      <p:ext uri="{BB962C8B-B14F-4D97-AF65-F5344CB8AC3E}">
        <p14:creationId xmlns:p14="http://schemas.microsoft.com/office/powerpoint/2010/main" val="29877574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feld 1"/>
          <p:cNvSpPr txBox="1"/>
          <p:nvPr userDrawn="1"/>
        </p:nvSpPr>
        <p:spPr>
          <a:xfrm>
            <a:off x="250825" y="116632"/>
            <a:ext cx="8642350" cy="276999"/>
          </a:xfrm>
          <a:prstGeom prst="rect">
            <a:avLst/>
          </a:prstGeom>
          <a:noFill/>
        </p:spPr>
        <p:txBody>
          <a:bodyPr wrap="square" lIns="0" tIns="0" rIns="0" bIns="0" rtlCol="0">
            <a:noAutofit/>
          </a:bodyPr>
          <a:lstStyle/>
          <a:p>
            <a:r>
              <a:rPr lang="de-DE" dirty="0">
                <a:solidFill>
                  <a:srgbClr val="FFFFFF"/>
                </a:solidFill>
              </a:rPr>
              <a:t>Überschrift</a:t>
            </a:r>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79899" y="6021288"/>
            <a:ext cx="832461" cy="720080"/>
          </a:xfrm>
          <a:prstGeom prst="rect">
            <a:avLst/>
          </a:prstGeom>
        </p:spPr>
      </p:pic>
      <p:pic>
        <p:nvPicPr>
          <p:cNvPr id="10" name="Picture 2" descr="スクリーンショット（2013-03-17 15"/>
          <p:cNvPicPr>
            <a:picLocks noChangeAspect="1" noChangeArrowheads="1"/>
          </p:cNvPicPr>
          <p:nvPr userDrawn="1"/>
        </p:nvPicPr>
        <p:blipFill>
          <a:blip r:embed="rId3" cstate="screen">
            <a:lum bright="-20000" contrast="34000"/>
            <a:grayscl/>
            <a:extLst>
              <a:ext uri="{28A0092B-C50C-407E-A947-70E740481C1C}">
                <a14:useLocalDpi xmlns:a14="http://schemas.microsoft.com/office/drawing/2010/main"/>
              </a:ext>
            </a:extLst>
          </a:blip>
          <a:srcRect/>
          <a:stretch>
            <a:fillRect/>
          </a:stretch>
        </p:blipFill>
        <p:spPr bwMode="auto">
          <a:xfrm>
            <a:off x="6248401" y="0"/>
            <a:ext cx="2284413"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751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AISEU-Black-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uppieren 16"/>
          <p:cNvGrpSpPr/>
          <p:nvPr userDrawn="1"/>
        </p:nvGrpSpPr>
        <p:grpSpPr>
          <a:xfrm>
            <a:off x="2" y="6545195"/>
            <a:ext cx="3539695" cy="312805"/>
            <a:chOff x="2" y="6545195"/>
            <a:chExt cx="3539695" cy="312805"/>
          </a:xfrm>
        </p:grpSpPr>
        <p:sp>
          <p:nvSpPr>
            <p:cNvPr id="20" name="Freihandform 19"/>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6"/>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23" name="Rechteck 22"/>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Panasonic Industry Europe GmbH (PIEU)</a:t>
              </a:r>
            </a:p>
          </p:txBody>
        </p:sp>
      </p:grpSp>
      <p:sp>
        <p:nvSpPr>
          <p:cNvPr id="8"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0"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1"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spTree>
    <p:extLst>
      <p:ext uri="{BB962C8B-B14F-4D97-AF65-F5344CB8AC3E}">
        <p14:creationId xmlns:p14="http://schemas.microsoft.com/office/powerpoint/2010/main" val="1267988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nasonic-Corporation-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gradFill flip="none" rotWithShape="1">
              <a:gsLst>
                <a:gs pos="0">
                  <a:srgbClr val="A5A5A5">
                    <a:lumMod val="40000"/>
                    <a:lumOff val="60000"/>
                  </a:srgbClr>
                </a:gs>
                <a:gs pos="46000">
                  <a:srgbClr val="A5A5A5">
                    <a:lumMod val="95000"/>
                    <a:lumOff val="5000"/>
                  </a:srgbClr>
                </a:gs>
                <a:gs pos="100000">
                  <a:srgbClr val="A5A5A5">
                    <a:lumMod val="60000"/>
                  </a:srgbClr>
                </a:gs>
              </a:gsLst>
              <a:lin ang="5400000" scaled="0"/>
              <a:tileRect/>
            </a:gra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82129"/>
            </a:xfrm>
            <a:prstGeom prst="rect">
              <a:avLst/>
            </a:prstGeom>
          </p:spPr>
          <p:txBody>
            <a:bodyPr wrap="square" lIns="0" tIns="0" rIns="0" bIns="0">
              <a:spAutoFit/>
            </a:bodyPr>
            <a:lstStyle/>
            <a:p>
              <a:pPr>
                <a:lnSpc>
                  <a:spcPts val="2200"/>
                </a:lnSpc>
              </a:pPr>
              <a:r>
                <a:rPr lang="de-DE" sz="800" dirty="0">
                  <a:solidFill>
                    <a:srgbClr val="2B2B2B"/>
                  </a:solidFill>
                  <a:cs typeface="Arial" panose="020B0604020202020204" pitchFamily="34" charset="0"/>
                </a:rPr>
                <a:t>Panasonic Corporation</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197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ppliance-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2"/>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err="1">
                  <a:solidFill>
                    <a:srgbClr val="FFFFFF"/>
                  </a:solidFill>
                  <a:cs typeface="Arial" panose="020B0604020202020204" pitchFamily="34" charset="0"/>
                </a:rPr>
                <a:t>Appliances</a:t>
              </a:r>
              <a:r>
                <a:rPr lang="de-DE" sz="800" dirty="0">
                  <a:solidFill>
                    <a:srgbClr val="FFFFFF"/>
                  </a:solidFill>
                  <a:cs typeface="Arial" panose="020B0604020202020204" pitchFamily="34" charset="0"/>
                </a:rPr>
                <a:t> Company (AP)</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351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co-Solutions-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3"/>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1F1F1F"/>
                  </a:solidFill>
                  <a:cs typeface="Arial" panose="020B0604020202020204" pitchFamily="34" charset="0"/>
                </a:rPr>
                <a:t>Eco Solutions Company (ES)</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418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VC-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1"/>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82129"/>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AVC Networks Company </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612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IS-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4"/>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Automotive Industrial Systems Company (AIS)</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204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2643480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PAISEU-Black-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uppieren 16"/>
          <p:cNvGrpSpPr/>
          <p:nvPr userDrawn="1"/>
        </p:nvGrpSpPr>
        <p:grpSpPr>
          <a:xfrm>
            <a:off x="2" y="6545195"/>
            <a:ext cx="3539695" cy="312805"/>
            <a:chOff x="2" y="6545195"/>
            <a:chExt cx="3539695" cy="312805"/>
          </a:xfrm>
        </p:grpSpPr>
        <p:sp>
          <p:nvSpPr>
            <p:cNvPr id="20" name="Freihandform 19"/>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6"/>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a:solidFill>
                  <a:srgbClr val="1F1F1F"/>
                </a:solidFill>
                <a:latin typeface="Calibri" panose="020F0502020204030204"/>
                <a:cs typeface="Arial" panose="020B0604020202020204" pitchFamily="34" charset="0"/>
              </a:endParaRPr>
            </a:p>
          </p:txBody>
        </p:sp>
        <p:sp>
          <p:nvSpPr>
            <p:cNvPr id="23" name="Rechteck 22"/>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Panasonic Industry Europe GmbH (PIEU)</a:t>
              </a:r>
            </a:p>
          </p:txBody>
        </p:sp>
      </p:grpSp>
      <p:sp>
        <p:nvSpPr>
          <p:cNvPr id="11" name="Textplatzhalter 10"/>
          <p:cNvSpPr>
            <a:spLocks noGrp="1"/>
          </p:cNvSpPr>
          <p:nvPr>
            <p:ph type="body" sz="quarter" idx="10"/>
          </p:nvPr>
        </p:nvSpPr>
        <p:spPr>
          <a:xfrm>
            <a:off x="250825" y="917575"/>
            <a:ext cx="8642350" cy="5535613"/>
          </a:xfrm>
        </p:spPr>
        <p:txBody>
          <a:bodyPr>
            <a:noAutofit/>
          </a:bodyPr>
          <a:lstStyle>
            <a:lvl1pPr marL="0" indent="0">
              <a:lnSpc>
                <a:spcPts val="2400"/>
              </a:lnSpc>
              <a:buFontTx/>
              <a:buNone/>
              <a:defRPr sz="2000" baseline="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de-DE" dirty="0"/>
          </a:p>
        </p:txBody>
      </p:sp>
    </p:spTree>
    <p:extLst>
      <p:ext uri="{BB962C8B-B14F-4D97-AF65-F5344CB8AC3E}">
        <p14:creationId xmlns:p14="http://schemas.microsoft.com/office/powerpoint/2010/main" val="1657786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feld 1"/>
          <p:cNvSpPr txBox="1"/>
          <p:nvPr userDrawn="1"/>
        </p:nvSpPr>
        <p:spPr>
          <a:xfrm>
            <a:off x="250825" y="116632"/>
            <a:ext cx="8642350" cy="276999"/>
          </a:xfrm>
          <a:prstGeom prst="rect">
            <a:avLst/>
          </a:prstGeom>
          <a:noFill/>
        </p:spPr>
        <p:txBody>
          <a:bodyPr wrap="square" lIns="0" tIns="0" rIns="0" bIns="0" rtlCol="0">
            <a:noAutofit/>
          </a:bodyPr>
          <a:lstStyle/>
          <a:p>
            <a:r>
              <a:rPr lang="de-DE" dirty="0">
                <a:solidFill>
                  <a:srgbClr val="FFFFFF"/>
                </a:solidFill>
              </a:rPr>
              <a:t>Überschrift</a:t>
            </a:r>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79899" y="6021288"/>
            <a:ext cx="832461" cy="720080"/>
          </a:xfrm>
          <a:prstGeom prst="rect">
            <a:avLst/>
          </a:prstGeom>
        </p:spPr>
      </p:pic>
      <p:pic>
        <p:nvPicPr>
          <p:cNvPr id="10" name="Picture 2" descr="スクリーンショット（2013-03-17 15"/>
          <p:cNvPicPr>
            <a:picLocks noChangeAspect="1" noChangeArrowheads="1"/>
          </p:cNvPicPr>
          <p:nvPr userDrawn="1"/>
        </p:nvPicPr>
        <p:blipFill>
          <a:blip r:embed="rId3" cstate="screen">
            <a:lum bright="-20000" contrast="34000"/>
            <a:grayscl/>
            <a:extLst>
              <a:ext uri="{28A0092B-C50C-407E-A947-70E740481C1C}">
                <a14:useLocalDpi xmlns:a14="http://schemas.microsoft.com/office/drawing/2010/main"/>
              </a:ext>
            </a:extLst>
          </a:blip>
          <a:srcRect/>
          <a:stretch>
            <a:fillRect/>
          </a:stretch>
        </p:blipFill>
        <p:spPr bwMode="auto">
          <a:xfrm>
            <a:off x="6248401" y="0"/>
            <a:ext cx="2284413"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4059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ISEU-Black-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uppieren 16"/>
          <p:cNvGrpSpPr/>
          <p:nvPr userDrawn="1"/>
        </p:nvGrpSpPr>
        <p:grpSpPr>
          <a:xfrm>
            <a:off x="2" y="6545195"/>
            <a:ext cx="3539695" cy="312805"/>
            <a:chOff x="2" y="6545195"/>
            <a:chExt cx="3539695" cy="312805"/>
          </a:xfrm>
        </p:grpSpPr>
        <p:sp>
          <p:nvSpPr>
            <p:cNvPr id="20" name="Freihandform 19"/>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6"/>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23" name="Rechteck 22"/>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Panasonic Industry Europe GmbH (PIEU)</a:t>
              </a:r>
            </a:p>
          </p:txBody>
        </p:sp>
      </p:grpSp>
      <p:sp>
        <p:nvSpPr>
          <p:cNvPr id="8"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0"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1"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spTree>
    <p:extLst>
      <p:ext uri="{BB962C8B-B14F-4D97-AF65-F5344CB8AC3E}">
        <p14:creationId xmlns:p14="http://schemas.microsoft.com/office/powerpoint/2010/main" val="3891843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ISEU-Black-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uppieren 16"/>
          <p:cNvGrpSpPr/>
          <p:nvPr userDrawn="1"/>
        </p:nvGrpSpPr>
        <p:grpSpPr>
          <a:xfrm>
            <a:off x="2" y="6545195"/>
            <a:ext cx="3539695" cy="312805"/>
            <a:chOff x="2" y="6545195"/>
            <a:chExt cx="3539695" cy="312805"/>
          </a:xfrm>
        </p:grpSpPr>
        <p:sp>
          <p:nvSpPr>
            <p:cNvPr id="20" name="Freihandform 19"/>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6"/>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23" name="Rechteck 22"/>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Panasonic Industry Europe GmbH (PIEU)</a:t>
              </a:r>
            </a:p>
          </p:txBody>
        </p:sp>
      </p:grpSp>
      <p:sp>
        <p:nvSpPr>
          <p:cNvPr id="8"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0"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1"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spTree>
    <p:extLst>
      <p:ext uri="{BB962C8B-B14F-4D97-AF65-F5344CB8AC3E}">
        <p14:creationId xmlns:p14="http://schemas.microsoft.com/office/powerpoint/2010/main" val="2349361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anasonic-Corporation-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uppieren 16"/>
          <p:cNvGrpSpPr/>
          <p:nvPr userDrawn="1"/>
        </p:nvGrpSpPr>
        <p:grpSpPr>
          <a:xfrm>
            <a:off x="2" y="6545195"/>
            <a:ext cx="3539695" cy="312805"/>
            <a:chOff x="2" y="6545195"/>
            <a:chExt cx="3539695" cy="312805"/>
          </a:xfrm>
        </p:grpSpPr>
        <p:sp>
          <p:nvSpPr>
            <p:cNvPr id="14" name="Freihandform 19"/>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6"/>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5" name="Rechteck 22"/>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Panasonic Industry Europe GmbH (PIEU)</a:t>
              </a:r>
            </a:p>
          </p:txBody>
        </p:sp>
      </p:grpSp>
    </p:spTree>
    <p:extLst>
      <p:ext uri="{BB962C8B-B14F-4D97-AF65-F5344CB8AC3E}">
        <p14:creationId xmlns:p14="http://schemas.microsoft.com/office/powerpoint/2010/main" val="3618629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ppliance-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2"/>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err="1">
                  <a:solidFill>
                    <a:srgbClr val="FFFFFF"/>
                  </a:solidFill>
                  <a:cs typeface="Arial" panose="020B0604020202020204" pitchFamily="34" charset="0"/>
                </a:rPr>
                <a:t>Appliances</a:t>
              </a:r>
              <a:r>
                <a:rPr lang="de-DE" sz="800" dirty="0">
                  <a:solidFill>
                    <a:srgbClr val="FFFFFF"/>
                  </a:solidFill>
                  <a:cs typeface="Arial" panose="020B0604020202020204" pitchFamily="34" charset="0"/>
                </a:rPr>
                <a:t> Company (AP)</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6216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co-Solutions-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3"/>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1F1F1F"/>
                  </a:solidFill>
                  <a:cs typeface="Arial" panose="020B0604020202020204" pitchFamily="34" charset="0"/>
                </a:rPr>
                <a:t>Eco Solutions Company (ES)</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91716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VC-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1"/>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82129"/>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AVC Networks Company </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85466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IS-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4"/>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Automotive Industrial Systems Company (AIS)</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3416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3203710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nasonic-Corporation-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gradFill flip="none" rotWithShape="1">
              <a:gsLst>
                <a:gs pos="0">
                  <a:srgbClr val="A5A5A5">
                    <a:lumMod val="40000"/>
                    <a:lumOff val="60000"/>
                  </a:srgbClr>
                </a:gs>
                <a:gs pos="46000">
                  <a:srgbClr val="A5A5A5">
                    <a:lumMod val="95000"/>
                    <a:lumOff val="5000"/>
                  </a:srgbClr>
                </a:gs>
                <a:gs pos="100000">
                  <a:srgbClr val="A5A5A5">
                    <a:lumMod val="60000"/>
                  </a:srgbClr>
                </a:gs>
              </a:gsLst>
              <a:lin ang="5400000" scaled="0"/>
              <a:tileRect/>
            </a:gra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82129"/>
            </a:xfrm>
            <a:prstGeom prst="rect">
              <a:avLst/>
            </a:prstGeom>
          </p:spPr>
          <p:txBody>
            <a:bodyPr wrap="square" lIns="0" tIns="0" rIns="0" bIns="0">
              <a:spAutoFit/>
            </a:bodyPr>
            <a:lstStyle/>
            <a:p>
              <a:pPr>
                <a:lnSpc>
                  <a:spcPts val="2200"/>
                </a:lnSpc>
              </a:pPr>
              <a:r>
                <a:rPr lang="de-DE" sz="800" dirty="0">
                  <a:solidFill>
                    <a:srgbClr val="2B2B2B"/>
                  </a:solidFill>
                  <a:cs typeface="Arial" panose="020B0604020202020204" pitchFamily="34" charset="0"/>
                </a:rPr>
                <a:t>Panasonic Corporation</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599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ppliance-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2"/>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err="1">
                  <a:solidFill>
                    <a:srgbClr val="FFFFFF"/>
                  </a:solidFill>
                  <a:cs typeface="Arial" panose="020B0604020202020204" pitchFamily="34" charset="0"/>
                </a:rPr>
                <a:t>Appliances</a:t>
              </a:r>
              <a:r>
                <a:rPr lang="de-DE" sz="800" dirty="0">
                  <a:solidFill>
                    <a:srgbClr val="FFFFFF"/>
                  </a:solidFill>
                  <a:cs typeface="Arial" panose="020B0604020202020204" pitchFamily="34" charset="0"/>
                </a:rPr>
                <a:t> Company (AP)</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728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co-Solutions-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3"/>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1F1F1F"/>
                  </a:solidFill>
                  <a:cs typeface="Arial" panose="020B0604020202020204" pitchFamily="34" charset="0"/>
                </a:rPr>
                <a:t>Eco Solutions Company (ES)</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233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VC-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1"/>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82129"/>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AVC Networks Company </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914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IS-Standard">
    <p:spTree>
      <p:nvGrpSpPr>
        <p:cNvPr id="1" name=""/>
        <p:cNvGrpSpPr/>
        <p:nvPr/>
      </p:nvGrpSpPr>
      <p:grpSpPr>
        <a:xfrm>
          <a:off x="0" y="0"/>
          <a:ext cx="0" cy="0"/>
          <a:chOff x="0" y="0"/>
          <a:chExt cx="0" cy="0"/>
        </a:xfrm>
      </p:grpSpPr>
      <p:sp>
        <p:nvSpPr>
          <p:cNvPr id="9" name="Rectangle 2"/>
          <p:cNvSpPr>
            <a:spLocks noChangeArrowheads="1"/>
          </p:cNvSpPr>
          <p:nvPr userDrawn="1"/>
        </p:nvSpPr>
        <p:spPr bwMode="auto">
          <a:xfrm>
            <a:off x="0" y="0"/>
            <a:ext cx="9144000" cy="503238"/>
          </a:xfrm>
          <a:prstGeom prst="rect">
            <a:avLst/>
          </a:prstGeom>
          <a:gradFill flip="none" rotWithShape="1">
            <a:gsLst>
              <a:gs pos="0">
                <a:sysClr val="windowText" lastClr="000000">
                  <a:lumMod val="85000"/>
                  <a:lumOff val="15000"/>
                </a:sysClr>
              </a:gs>
              <a:gs pos="97000">
                <a:srgbClr val="262626">
                  <a:lumMod val="75000"/>
                  <a:lumOff val="25000"/>
                </a:srgbClr>
              </a:gs>
            </a:gsLst>
            <a:lin ang="5400000" scaled="0"/>
            <a:tileRect/>
          </a:gradFill>
          <a:ln>
            <a:noFill/>
          </a:ln>
          <a:effectLst/>
          <a:extLst/>
        </p:spPr>
        <p:txBody>
          <a:bodyPr wrap="none" lIns="91176" tIns="45600" rIns="91176" bIns="45600" anchor="ctr"/>
          <a:lstStyle/>
          <a:p>
            <a:pPr>
              <a:defRPr/>
            </a:pPr>
            <a:endParaRPr lang="en-US" kern="0">
              <a:solidFill>
                <a:srgbClr val="000000"/>
              </a:solidFill>
              <a:latin typeface="Calibri" panose="020F0502020204030204"/>
              <a:ea typeface="ＭＳ Ｐゴシック" charset="-128"/>
            </a:endParaRPr>
          </a:p>
        </p:txBody>
      </p:sp>
      <p:sp>
        <p:nvSpPr>
          <p:cNvPr id="2" name="Titel 1"/>
          <p:cNvSpPr>
            <a:spLocks noGrp="1"/>
          </p:cNvSpPr>
          <p:nvPr>
            <p:ph type="ctrTitle"/>
          </p:nvPr>
        </p:nvSpPr>
        <p:spPr>
          <a:xfrm>
            <a:off x="250825" y="126000"/>
            <a:ext cx="8642350" cy="266700"/>
          </a:xfrm>
        </p:spPr>
        <p:txBody>
          <a:bodyPr anchor="t" anchorCtr="0"/>
          <a:lstStyle>
            <a:lvl1pPr algn="l">
              <a:defRPr sz="2200">
                <a:solidFill>
                  <a:schemeClr val="bg2"/>
                </a:solidFill>
              </a:defRPr>
            </a:lvl1pPr>
          </a:lstStyle>
          <a:p>
            <a:r>
              <a:rPr lang="de-DE" dirty="0"/>
              <a:t>Titelmasterformat durch Klicken bearbeiten</a:t>
            </a:r>
          </a:p>
        </p:txBody>
      </p:sp>
      <p:sp>
        <p:nvSpPr>
          <p:cNvPr id="3" name="Untertitel 2"/>
          <p:cNvSpPr>
            <a:spLocks noGrp="1"/>
          </p:cNvSpPr>
          <p:nvPr>
            <p:ph type="subTitle" idx="1"/>
          </p:nvPr>
        </p:nvSpPr>
        <p:spPr>
          <a:xfrm>
            <a:off x="250825" y="908050"/>
            <a:ext cx="8642350" cy="364490"/>
          </a:xfrm>
        </p:spPr>
        <p:txBody>
          <a:bodyPr>
            <a:noAutofit/>
          </a:bodyPr>
          <a:lstStyle>
            <a:lvl1pPr marL="0" indent="0" algn="l">
              <a:lnSpc>
                <a:spcPts val="2400"/>
              </a:lnSpc>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0"/>
          <p:cNvSpPr>
            <a:spLocks noGrp="1"/>
          </p:cNvSpPr>
          <p:nvPr>
            <p:ph type="body" sz="quarter" idx="10"/>
          </p:nvPr>
        </p:nvSpPr>
        <p:spPr>
          <a:xfrm>
            <a:off x="250825" y="1386839"/>
            <a:ext cx="4105275" cy="5066349"/>
          </a:xfrm>
        </p:spPr>
        <p:txBody>
          <a:bodyPr>
            <a:noAutofit/>
          </a:bodyPr>
          <a:lstStyle>
            <a:lvl1pPr marL="0" indent="0">
              <a:lnSpc>
                <a:spcPts val="2400"/>
              </a:lnSpc>
              <a:buFontTx/>
              <a:buNone/>
              <a:defRPr sz="2000">
                <a:solidFill>
                  <a:srgbClr val="2B2B2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dirty="0"/>
              <a:t>Textmasterformat bearbeiten</a:t>
            </a:r>
          </a:p>
        </p:txBody>
      </p:sp>
      <p:sp>
        <p:nvSpPr>
          <p:cNvPr id="13" name="Textplatzhalter 12"/>
          <p:cNvSpPr>
            <a:spLocks noGrp="1"/>
          </p:cNvSpPr>
          <p:nvPr>
            <p:ph type="body" sz="quarter" idx="11"/>
          </p:nvPr>
        </p:nvSpPr>
        <p:spPr>
          <a:xfrm>
            <a:off x="4787900" y="1393825"/>
            <a:ext cx="4105275" cy="5059363"/>
          </a:xfrm>
        </p:spPr>
        <p:txBody>
          <a:bodyPr>
            <a:noAutofit/>
          </a:bodyPr>
          <a:lstStyle>
            <a:lvl1pPr>
              <a:defRPr sz="2000">
                <a:solidFill>
                  <a:srgbClr val="2B2B2B"/>
                </a:solidFill>
              </a:defRPr>
            </a:lvl1pPr>
            <a:lvl2pPr>
              <a:defRPr sz="1600">
                <a:solidFill>
                  <a:srgbClr val="2B2B2B"/>
                </a:solidFill>
              </a:defRPr>
            </a:lvl2pPr>
          </a:lstStyle>
          <a:p>
            <a:pPr lvl="0"/>
            <a:r>
              <a:rPr lang="de-DE" dirty="0"/>
              <a:t>Textmasterformat bearbeiten</a:t>
            </a:r>
          </a:p>
          <a:p>
            <a:pPr lvl="1"/>
            <a:r>
              <a:rPr lang="de-DE" dirty="0"/>
              <a:t>Zweite Ebene</a:t>
            </a:r>
          </a:p>
        </p:txBody>
      </p:sp>
      <p:grpSp>
        <p:nvGrpSpPr>
          <p:cNvPr id="22" name="Gruppieren 21"/>
          <p:cNvGrpSpPr/>
          <p:nvPr userDrawn="1"/>
        </p:nvGrpSpPr>
        <p:grpSpPr>
          <a:xfrm>
            <a:off x="2" y="6545195"/>
            <a:ext cx="3539695" cy="312805"/>
            <a:chOff x="2" y="6545195"/>
            <a:chExt cx="3539695" cy="312805"/>
          </a:xfrm>
        </p:grpSpPr>
        <p:sp>
          <p:nvSpPr>
            <p:cNvPr id="21" name="Freihandform 20"/>
            <p:cNvSpPr/>
            <p:nvPr userDrawn="1"/>
          </p:nvSpPr>
          <p:spPr>
            <a:xfrm>
              <a:off x="2" y="6597352"/>
              <a:ext cx="3539695" cy="260648"/>
            </a:xfrm>
            <a:custGeom>
              <a:avLst/>
              <a:gdLst>
                <a:gd name="connsiteX0" fmla="*/ 0 w 3539695"/>
                <a:gd name="connsiteY0" fmla="*/ 0 h 260648"/>
                <a:gd name="connsiteX1" fmla="*/ 3279047 w 3539695"/>
                <a:gd name="connsiteY1" fmla="*/ 0 h 260648"/>
                <a:gd name="connsiteX2" fmla="*/ 3539695 w 3539695"/>
                <a:gd name="connsiteY2" fmla="*/ 260648 h 260648"/>
                <a:gd name="connsiteX3" fmla="*/ 0 w 3539695"/>
                <a:gd name="connsiteY3" fmla="*/ 260648 h 260648"/>
              </a:gdLst>
              <a:ahLst/>
              <a:cxnLst>
                <a:cxn ang="0">
                  <a:pos x="connsiteX0" y="connsiteY0"/>
                </a:cxn>
                <a:cxn ang="0">
                  <a:pos x="connsiteX1" y="connsiteY1"/>
                </a:cxn>
                <a:cxn ang="0">
                  <a:pos x="connsiteX2" y="connsiteY2"/>
                </a:cxn>
                <a:cxn ang="0">
                  <a:pos x="connsiteX3" y="connsiteY3"/>
                </a:cxn>
              </a:cxnLst>
              <a:rect l="l" t="t" r="r" b="b"/>
              <a:pathLst>
                <a:path w="3539695" h="260648">
                  <a:moveTo>
                    <a:pt x="0" y="0"/>
                  </a:moveTo>
                  <a:lnTo>
                    <a:pt x="3279047" y="0"/>
                  </a:lnTo>
                  <a:lnTo>
                    <a:pt x="3539695" y="260648"/>
                  </a:lnTo>
                  <a:lnTo>
                    <a:pt x="0" y="260648"/>
                  </a:lnTo>
                  <a:close/>
                </a:path>
              </a:pathLst>
            </a:custGeom>
            <a:solidFill>
              <a:schemeClr val="accent4"/>
            </a:solidFill>
            <a:ln w="6350" cap="flat" cmpd="sng" algn="ctr">
              <a:noFill/>
              <a:prstDash val="solid"/>
              <a:miter lim="800000"/>
            </a:ln>
            <a:effectLst/>
          </p:spPr>
          <p:txBody>
            <a:bodyPr wrap="square" lIns="0" tIns="0" rIns="0" bIns="0" rtlCol="0" anchor="t" anchorCtr="0">
              <a:noAutofit/>
            </a:bodyPr>
            <a:lstStyle/>
            <a:p>
              <a:pPr algn="ctr">
                <a:lnSpc>
                  <a:spcPts val="2200"/>
                </a:lnSpc>
                <a:defRPr/>
              </a:pPr>
              <a:endParaRPr lang="de-DE" sz="1200" b="1" kern="0" dirty="0">
                <a:solidFill>
                  <a:srgbClr val="1F1F1F"/>
                </a:solidFill>
                <a:latin typeface="Calibri" panose="020F0502020204030204"/>
                <a:cs typeface="Arial" panose="020B0604020202020204" pitchFamily="34" charset="0"/>
              </a:endParaRPr>
            </a:p>
          </p:txBody>
        </p:sp>
        <p:sp>
          <p:nvSpPr>
            <p:cNvPr id="18" name="Rechteck 17"/>
            <p:cNvSpPr/>
            <p:nvPr userDrawn="1"/>
          </p:nvSpPr>
          <p:spPr>
            <a:xfrm>
              <a:off x="250825" y="6545195"/>
              <a:ext cx="2888615" cy="234936"/>
            </a:xfrm>
            <a:prstGeom prst="rect">
              <a:avLst/>
            </a:prstGeom>
          </p:spPr>
          <p:txBody>
            <a:bodyPr wrap="square" lIns="0" tIns="0" rIns="0" bIns="0">
              <a:spAutoFit/>
            </a:bodyPr>
            <a:lstStyle/>
            <a:p>
              <a:pPr>
                <a:lnSpc>
                  <a:spcPts val="2200"/>
                </a:lnSpc>
              </a:pPr>
              <a:r>
                <a:rPr lang="de-DE" sz="800" dirty="0">
                  <a:solidFill>
                    <a:srgbClr val="FFFFFF"/>
                  </a:solidFill>
                  <a:cs typeface="Arial" panose="020B0604020202020204" pitchFamily="34" charset="0"/>
                </a:rPr>
                <a:t>Automotive Industrial Systems Company (AIS)</a:t>
              </a:r>
            </a:p>
          </p:txBody>
        </p:sp>
      </p:grpSp>
      <p:pic>
        <p:nvPicPr>
          <p:cNvPr id="19" name="Picture 4" descr="p_logo"/>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050037" y="6594328"/>
            <a:ext cx="843138" cy="136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7381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794060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feld 1"/>
          <p:cNvSpPr txBox="1"/>
          <p:nvPr userDrawn="1"/>
        </p:nvSpPr>
        <p:spPr>
          <a:xfrm>
            <a:off x="250825" y="116632"/>
            <a:ext cx="8642350" cy="276999"/>
          </a:xfrm>
          <a:prstGeom prst="rect">
            <a:avLst/>
          </a:prstGeom>
          <a:noFill/>
        </p:spPr>
        <p:txBody>
          <a:bodyPr wrap="square" lIns="0" tIns="0" rIns="0" bIns="0" rtlCol="0">
            <a:noAutofit/>
          </a:bodyPr>
          <a:lstStyle/>
          <a:p>
            <a:r>
              <a:rPr lang="de-DE" dirty="0">
                <a:solidFill>
                  <a:srgbClr val="FFFFFF"/>
                </a:solidFill>
              </a:rPr>
              <a:t>Überschrift</a:t>
            </a:r>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79899" y="6021288"/>
            <a:ext cx="832461" cy="720080"/>
          </a:xfrm>
          <a:prstGeom prst="rect">
            <a:avLst/>
          </a:prstGeom>
        </p:spPr>
      </p:pic>
      <p:pic>
        <p:nvPicPr>
          <p:cNvPr id="10" name="Picture 2" descr="スクリーンショット（2013-03-17 15"/>
          <p:cNvPicPr>
            <a:picLocks noChangeAspect="1" noChangeArrowheads="1"/>
          </p:cNvPicPr>
          <p:nvPr userDrawn="1"/>
        </p:nvPicPr>
        <p:blipFill>
          <a:blip r:embed="rId3" cstate="screen">
            <a:lum bright="-20000" contrast="34000"/>
            <a:grayscl/>
            <a:extLst>
              <a:ext uri="{28A0092B-C50C-407E-A947-70E740481C1C}">
                <a14:useLocalDpi xmlns:a14="http://schemas.microsoft.com/office/drawing/2010/main"/>
              </a:ext>
            </a:extLst>
          </a:blip>
          <a:srcRect/>
          <a:stretch>
            <a:fillRect/>
          </a:stretch>
        </p:blipFill>
        <p:spPr bwMode="auto">
          <a:xfrm>
            <a:off x="6248401" y="0"/>
            <a:ext cx="2284413"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9876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50825" y="365125"/>
            <a:ext cx="8642350" cy="1325563"/>
          </a:xfrm>
          <a:prstGeom prst="rect">
            <a:avLst/>
          </a:prstGeom>
        </p:spPr>
        <p:txBody>
          <a:bodyPr vert="horz" lIns="0" tIns="0" rIns="0" bIns="0" rtlCol="0" anchor="t" anchorCtr="0">
            <a:noAutofit/>
          </a:bodyPr>
          <a:lstStyle/>
          <a:p>
            <a:r>
              <a:rPr lang="de-DE" dirty="0"/>
              <a:t>Titelmasterformat durch Klicken bearbeiten</a:t>
            </a:r>
          </a:p>
        </p:txBody>
      </p:sp>
      <p:sp>
        <p:nvSpPr>
          <p:cNvPr id="3" name="Textplatzhalter 2"/>
          <p:cNvSpPr>
            <a:spLocks noGrp="1"/>
          </p:cNvSpPr>
          <p:nvPr>
            <p:ph type="body" idx="1"/>
          </p:nvPr>
        </p:nvSpPr>
        <p:spPr>
          <a:xfrm>
            <a:off x="250825" y="1825625"/>
            <a:ext cx="8642350" cy="4351338"/>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72361059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2744" userDrawn="1">
          <p15:clr>
            <a:srgbClr val="F26B43"/>
          </p15:clr>
        </p15:guide>
        <p15:guide id="3" orient="horz" pos="572" userDrawn="1">
          <p15:clr>
            <a:srgbClr val="F26B43"/>
          </p15:clr>
        </p15:guide>
        <p15:guide id="4" pos="158" userDrawn="1">
          <p15:clr>
            <a:srgbClr val="F26B43"/>
          </p15:clr>
        </p15:guide>
        <p15:guide id="5" pos="5602" userDrawn="1">
          <p15:clr>
            <a:srgbClr val="F26B43"/>
          </p15:clr>
        </p15:guide>
        <p15:guide id="6" orient="horz" pos="4065" userDrawn="1">
          <p15:clr>
            <a:srgbClr val="F26B43"/>
          </p15:clr>
        </p15:guide>
        <p15:guide id="7" pos="301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50825" y="365125"/>
            <a:ext cx="8642350" cy="1325563"/>
          </a:xfrm>
          <a:prstGeom prst="rect">
            <a:avLst/>
          </a:prstGeom>
        </p:spPr>
        <p:txBody>
          <a:bodyPr vert="horz" lIns="0" tIns="0" rIns="0" bIns="0" rtlCol="0" anchor="t" anchorCtr="0">
            <a:noAutofit/>
          </a:bodyPr>
          <a:lstStyle/>
          <a:p>
            <a:r>
              <a:rPr lang="de-DE" dirty="0"/>
              <a:t>Titelmasterformat durch Klicken bearbeiten</a:t>
            </a:r>
          </a:p>
        </p:txBody>
      </p:sp>
      <p:sp>
        <p:nvSpPr>
          <p:cNvPr id="3" name="Textplatzhalter 2"/>
          <p:cNvSpPr>
            <a:spLocks noGrp="1"/>
          </p:cNvSpPr>
          <p:nvPr>
            <p:ph type="body" idx="1"/>
          </p:nvPr>
        </p:nvSpPr>
        <p:spPr>
          <a:xfrm>
            <a:off x="250825" y="1825625"/>
            <a:ext cx="8642350" cy="4351338"/>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82440440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91" r:id="rId9"/>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2744" userDrawn="1">
          <p15:clr>
            <a:srgbClr val="F26B43"/>
          </p15:clr>
        </p15:guide>
        <p15:guide id="3" orient="horz" pos="572" userDrawn="1">
          <p15:clr>
            <a:srgbClr val="F26B43"/>
          </p15:clr>
        </p15:guide>
        <p15:guide id="4" pos="158" userDrawn="1">
          <p15:clr>
            <a:srgbClr val="F26B43"/>
          </p15:clr>
        </p15:guide>
        <p15:guide id="5" pos="5602" userDrawn="1">
          <p15:clr>
            <a:srgbClr val="F26B43"/>
          </p15:clr>
        </p15:guide>
        <p15:guide id="6" orient="horz" pos="4065" userDrawn="1">
          <p15:clr>
            <a:srgbClr val="F26B43"/>
          </p15:clr>
        </p15:guide>
        <p15:guide id="7" pos="301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50825" y="365125"/>
            <a:ext cx="8642350" cy="1325563"/>
          </a:xfrm>
          <a:prstGeom prst="rect">
            <a:avLst/>
          </a:prstGeom>
        </p:spPr>
        <p:txBody>
          <a:bodyPr vert="horz" lIns="0" tIns="0" rIns="0" bIns="0" rtlCol="0" anchor="t" anchorCtr="0">
            <a:noAutofit/>
          </a:bodyPr>
          <a:lstStyle/>
          <a:p>
            <a:r>
              <a:rPr lang="de-DE" dirty="0"/>
              <a:t>Titelmasterformat durch Klicken bearbeiten</a:t>
            </a:r>
          </a:p>
        </p:txBody>
      </p:sp>
      <p:sp>
        <p:nvSpPr>
          <p:cNvPr id="3" name="Textplatzhalter 2"/>
          <p:cNvSpPr>
            <a:spLocks noGrp="1"/>
          </p:cNvSpPr>
          <p:nvPr>
            <p:ph type="body" idx="1"/>
          </p:nvPr>
        </p:nvSpPr>
        <p:spPr>
          <a:xfrm>
            <a:off x="250825" y="1825625"/>
            <a:ext cx="8642350" cy="4351338"/>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88162454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2744" userDrawn="1">
          <p15:clr>
            <a:srgbClr val="F26B43"/>
          </p15:clr>
        </p15:guide>
        <p15:guide id="3" orient="horz" pos="572" userDrawn="1">
          <p15:clr>
            <a:srgbClr val="F26B43"/>
          </p15:clr>
        </p15:guide>
        <p15:guide id="4" pos="158" userDrawn="1">
          <p15:clr>
            <a:srgbClr val="F26B43"/>
          </p15:clr>
        </p15:guide>
        <p15:guide id="5" pos="5602" userDrawn="1">
          <p15:clr>
            <a:srgbClr val="F26B43"/>
          </p15:clr>
        </p15:guide>
        <p15:guide id="6" orient="horz" pos="4065" userDrawn="1">
          <p15:clr>
            <a:srgbClr val="F26B43"/>
          </p15:clr>
        </p15:guide>
        <p15:guide id="7" pos="301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7.xml"/><Relationship Id="rId5" Type="http://schemas.openxmlformats.org/officeDocument/2006/relationships/image" Target="../media/image6.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New OSCON Series – line up </a:t>
            </a:r>
          </a:p>
        </p:txBody>
      </p:sp>
      <p:sp>
        <p:nvSpPr>
          <p:cNvPr id="9" name="角丸四角形 2"/>
          <p:cNvSpPr/>
          <p:nvPr/>
        </p:nvSpPr>
        <p:spPr>
          <a:xfrm>
            <a:off x="1157744" y="5294291"/>
            <a:ext cx="1440160" cy="829120"/>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SVP</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 </a:t>
            </a:r>
            <a:r>
              <a:rPr kumimoji="0" lang="en-US" altLang="ja-JP" sz="1050" b="1" i="0" u="none" strike="noStrike" kern="0" cap="none" spc="0" normalizeH="0" baseline="0" noProof="0" dirty="0">
                <a:ln>
                  <a:noFill/>
                </a:ln>
                <a:solidFill>
                  <a:prstClr val="white"/>
                </a:solidFill>
                <a:effectLst/>
                <a:uLnTx/>
                <a:uFillTx/>
                <a:latin typeface="Arial"/>
                <a:ea typeface="ＭＳ Ｐゴシック"/>
              </a:rPr>
              <a:t>(SMD)</a:t>
            </a:r>
            <a:endParaRPr kumimoji="1" lang="en-US" altLang="ja-JP" sz="1600" b="1" i="0" u="none" strike="noStrike" kern="0" cap="none" spc="0" normalizeH="0" baseline="0" noProof="0" dirty="0">
              <a:ln>
                <a:noFill/>
              </a:ln>
              <a:solidFill>
                <a:prstClr val="white"/>
              </a:solidFill>
              <a:effectLst/>
              <a:uLnTx/>
              <a:uFillTx/>
              <a:latin typeface="Arial"/>
              <a:ea typeface="ＭＳ Ｐゴシック"/>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2,000h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2.5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20V</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100" b="1" i="0" u="none" strike="noStrike" kern="0" cap="none" spc="0" normalizeH="0" baseline="0" noProof="0" dirty="0">
                <a:ln>
                  <a:noFill/>
                </a:ln>
                <a:solidFill>
                  <a:prstClr val="white"/>
                </a:solidFill>
                <a:effectLst/>
                <a:uLnTx/>
                <a:uFillTx/>
                <a:latin typeface="Arial"/>
                <a:ea typeface="ＭＳ Ｐゴシック"/>
              </a:rPr>
              <a:t>4x5.5</a:t>
            </a:r>
            <a:r>
              <a:rPr kumimoji="1"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10x12.7</a:t>
            </a:r>
            <a:endParaRPr kumimoji="1" lang="ja-JP" altLang="en-US" sz="1100" b="1" i="0" u="none" strike="noStrike" kern="0" cap="none" spc="0" normalizeH="0" baseline="0" noProof="0" dirty="0">
              <a:ln>
                <a:noFill/>
              </a:ln>
              <a:solidFill>
                <a:prstClr val="white"/>
              </a:solidFill>
              <a:effectLst/>
              <a:uLnTx/>
              <a:uFillTx/>
              <a:latin typeface="Arial"/>
              <a:ea typeface="ＭＳ Ｐゴシック"/>
            </a:endParaRPr>
          </a:p>
        </p:txBody>
      </p:sp>
      <p:sp>
        <p:nvSpPr>
          <p:cNvPr id="10" name="角丸四角形 30"/>
          <p:cNvSpPr/>
          <p:nvPr/>
        </p:nvSpPr>
        <p:spPr>
          <a:xfrm>
            <a:off x="1168882" y="3548630"/>
            <a:ext cx="2088232" cy="939889"/>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lIns="18000" rIns="18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SVPF</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(SMD)</a:t>
            </a:r>
            <a:r>
              <a:rPr kumimoji="1" lang="en-US" altLang="ja-JP" sz="1600" b="1" i="0" u="none" strike="noStrike" kern="0" cap="none" spc="0" normalizeH="0" baseline="0" noProof="0" dirty="0">
                <a:ln>
                  <a:noFill/>
                </a:ln>
                <a:solidFill>
                  <a:prstClr val="white"/>
                </a:solidFill>
                <a:effectLst/>
                <a:uLnTx/>
                <a:uFillTx/>
                <a:latin typeface="Arial"/>
                <a:ea typeface="ＭＳ Ｐゴシック"/>
              </a:rPr>
              <a:t>/SEPF</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(THD)</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5,000h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16</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50V</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5</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x6</a:t>
            </a:r>
            <a:r>
              <a:rPr kumimoji="1"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10x12.7</a:t>
            </a:r>
            <a:endParaRPr kumimoji="1" lang="ja-JP" altLang="en-US" sz="1100" b="1" i="0" u="none" strike="noStrike" kern="0" cap="none" spc="0" normalizeH="0" baseline="0" noProof="0" dirty="0">
              <a:ln>
                <a:noFill/>
              </a:ln>
              <a:solidFill>
                <a:prstClr val="white"/>
              </a:solidFill>
              <a:effectLst/>
              <a:uLnTx/>
              <a:uFillTx/>
              <a:latin typeface="Arial"/>
              <a:ea typeface="ＭＳ Ｐゴシック"/>
            </a:endParaRPr>
          </a:p>
        </p:txBody>
      </p:sp>
      <p:sp>
        <p:nvSpPr>
          <p:cNvPr id="11" name="角丸四角形 31"/>
          <p:cNvSpPr/>
          <p:nvPr/>
        </p:nvSpPr>
        <p:spPr>
          <a:xfrm>
            <a:off x="1211692" y="1204836"/>
            <a:ext cx="2015177" cy="1079380"/>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000" rIns="18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SXV</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(SMD)</a:t>
            </a:r>
            <a:r>
              <a:rPr kumimoji="1" lang="en-US" altLang="ja-JP" sz="1600" b="1" i="0" u="none" strike="noStrike" kern="0" cap="none" spc="0" normalizeH="0" baseline="0" noProof="0" dirty="0">
                <a:ln>
                  <a:noFill/>
                </a:ln>
                <a:solidFill>
                  <a:prstClr val="white"/>
                </a:solidFill>
                <a:effectLst/>
                <a:uLnTx/>
                <a:uFillTx/>
                <a:latin typeface="Arial"/>
                <a:ea typeface="ＭＳ Ｐゴシック"/>
              </a:rPr>
              <a:t>/SXE</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(THD)</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125</a:t>
            </a:r>
            <a:r>
              <a:rPr kumimoji="0"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200" b="1" i="0" u="none" strike="noStrike" kern="0" cap="none" spc="0" normalizeH="0" baseline="0" noProof="0" dirty="0">
                <a:ln>
                  <a:noFill/>
                </a:ln>
                <a:solidFill>
                  <a:prstClr val="white"/>
                </a:solidFill>
                <a:effectLst/>
                <a:uLnTx/>
                <a:uFillTx/>
                <a:latin typeface="Arial"/>
                <a:ea typeface="ＭＳ Ｐゴシック"/>
              </a:rPr>
              <a:t>1,000h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200" b="1" i="0" u="none" strike="noStrike" kern="0" cap="none" spc="0" normalizeH="0" baseline="0" noProof="0" dirty="0">
                <a:ln>
                  <a:noFill/>
                </a:ln>
                <a:solidFill>
                  <a:prstClr val="white"/>
                </a:solidFill>
                <a:effectLst/>
                <a:uLnTx/>
                <a:uFillTx/>
                <a:latin typeface="Arial"/>
                <a:ea typeface="ＭＳ Ｐゴシック"/>
              </a:rPr>
              <a:t>5,000h)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63, 80, 100V</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8x7</a:t>
            </a:r>
            <a:r>
              <a:rPr kumimoji="1"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200" b="1" i="0" u="none" strike="noStrike" kern="0" cap="none" spc="0" normalizeH="0" baseline="0" noProof="0" dirty="0">
                <a:ln>
                  <a:noFill/>
                </a:ln>
                <a:solidFill>
                  <a:prstClr val="white"/>
                </a:solidFill>
                <a:effectLst/>
                <a:uLnTx/>
                <a:uFillTx/>
                <a:latin typeface="Arial"/>
                <a:ea typeface="ＭＳ Ｐゴシック"/>
              </a:rPr>
              <a:t>10x12.7</a:t>
            </a:r>
            <a:endParaRPr kumimoji="1" lang="ja-JP" altLang="en-US" sz="1200" b="1" i="0" u="none" strike="noStrike" kern="0" cap="none" spc="0" normalizeH="0" baseline="0" noProof="0" dirty="0">
              <a:ln>
                <a:noFill/>
              </a:ln>
              <a:solidFill>
                <a:prstClr val="white"/>
              </a:solidFill>
              <a:effectLst/>
              <a:uLnTx/>
              <a:uFillTx/>
              <a:latin typeface="Arial"/>
              <a:ea typeface="ＭＳ Ｐゴシック"/>
            </a:endParaRPr>
          </a:p>
        </p:txBody>
      </p:sp>
      <p:sp>
        <p:nvSpPr>
          <p:cNvPr id="12" name="テキスト ボックス 47"/>
          <p:cNvSpPr txBox="1"/>
          <p:nvPr/>
        </p:nvSpPr>
        <p:spPr>
          <a:xfrm>
            <a:off x="265920" y="4995406"/>
            <a:ext cx="1201996" cy="307777"/>
          </a:xfrm>
          <a:prstGeom prst="rect">
            <a:avLst/>
          </a:prstGeom>
          <a:noFill/>
        </p:spPr>
        <p:txBody>
          <a:bodyPr wrap="none" rtlCol="0">
            <a:spAutoFit/>
          </a:bodyPr>
          <a:lstStyle/>
          <a:p>
            <a:pPr defTabSz="457200"/>
            <a:r>
              <a:rPr lang="en-US" altLang="ja-JP" sz="1400" b="1" i="1" dirty="0">
                <a:solidFill>
                  <a:prstClr val="black"/>
                </a:solidFill>
                <a:ea typeface="ＭＳ Ｐゴシック"/>
              </a:rPr>
              <a:t>-High Voltage</a:t>
            </a:r>
            <a:endParaRPr kumimoji="1" lang="en-US" altLang="ja-JP" sz="1400" b="1" i="1" dirty="0">
              <a:solidFill>
                <a:prstClr val="black"/>
              </a:solidFill>
              <a:ea typeface="ＭＳ Ｐゴシック"/>
            </a:endParaRPr>
          </a:p>
        </p:txBody>
      </p:sp>
      <p:sp>
        <p:nvSpPr>
          <p:cNvPr id="13" name="テキスト ボックス 68"/>
          <p:cNvSpPr txBox="1"/>
          <p:nvPr/>
        </p:nvSpPr>
        <p:spPr>
          <a:xfrm>
            <a:off x="367889" y="5438254"/>
            <a:ext cx="718466" cy="430887"/>
          </a:xfrm>
          <a:prstGeom prst="rect">
            <a:avLst/>
          </a:prstGeom>
          <a:solidFill>
            <a:sysClr val="window" lastClr="FFFFFF"/>
          </a:solidFill>
          <a:ln w="25400" cap="flat" cmpd="sng" algn="ctr">
            <a:solidFill>
              <a:sysClr val="windowText" lastClr="000000"/>
            </a:solidFill>
            <a:prstDash val="solid"/>
          </a:ln>
          <a:effectLst/>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1" u="none" strike="noStrike" kern="0" cap="none" spc="0" normalizeH="0" baseline="0" noProof="0" dirty="0">
                <a:ln>
                  <a:noFill/>
                </a:ln>
                <a:solidFill>
                  <a:prstClr val="black"/>
                </a:solidFill>
                <a:effectLst/>
                <a:uLnTx/>
                <a:uFillTx/>
                <a:latin typeface="Arial"/>
                <a:ea typeface="ＭＳ Ｐゴシック"/>
              </a:rPr>
              <a:t>Standard</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100" b="1" i="1" u="none" strike="noStrike" kern="0" cap="none" spc="0" normalizeH="0" baseline="0" noProof="0" dirty="0">
                <a:ln>
                  <a:noFill/>
                </a:ln>
                <a:solidFill>
                  <a:prstClr val="black"/>
                </a:solidFill>
                <a:effectLst/>
                <a:uLnTx/>
                <a:uFillTx/>
                <a:latin typeface="Arial"/>
                <a:ea typeface="ＭＳ Ｐゴシック"/>
              </a:rPr>
              <a:t>Product</a:t>
            </a:r>
          </a:p>
        </p:txBody>
      </p:sp>
      <p:sp>
        <p:nvSpPr>
          <p:cNvPr id="14" name="角丸四角形 66"/>
          <p:cNvSpPr/>
          <p:nvPr/>
        </p:nvSpPr>
        <p:spPr>
          <a:xfrm>
            <a:off x="3196828" y="5303183"/>
            <a:ext cx="1440160" cy="829120"/>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SVPA</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 </a:t>
            </a:r>
            <a:r>
              <a:rPr kumimoji="0" lang="en-US" altLang="ja-JP" sz="1050" b="1" i="0" u="none" strike="noStrike" kern="0" cap="none" spc="0" normalizeH="0" baseline="0" noProof="0" dirty="0">
                <a:ln>
                  <a:noFill/>
                </a:ln>
                <a:solidFill>
                  <a:prstClr val="white"/>
                </a:solidFill>
                <a:effectLst/>
                <a:uLnTx/>
                <a:uFillTx/>
                <a:latin typeface="Arial"/>
                <a:ea typeface="ＭＳ Ｐゴシック"/>
              </a:rPr>
              <a:t>(SMD)</a:t>
            </a:r>
            <a:endParaRPr kumimoji="1" lang="en-US" altLang="ja-JP" sz="1600" b="1" i="0" u="none" strike="noStrike" kern="0" cap="none" spc="0" normalizeH="0" baseline="0" noProof="0" dirty="0">
              <a:ln>
                <a:noFill/>
              </a:ln>
              <a:solidFill>
                <a:prstClr val="white"/>
              </a:solidFill>
              <a:effectLst/>
              <a:uLnTx/>
              <a:uFillTx/>
              <a:latin typeface="Arial"/>
              <a:ea typeface="ＭＳ Ｐゴシック"/>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2,000h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2.5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20V</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5</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x6</a:t>
            </a:r>
            <a:r>
              <a:rPr kumimoji="1"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10x8</a:t>
            </a:r>
            <a:endParaRPr kumimoji="1" lang="ja-JP" altLang="en-US" sz="1100" b="1" i="0" u="none" strike="noStrike" kern="0" cap="none" spc="0" normalizeH="0" baseline="0" noProof="0" dirty="0">
              <a:ln>
                <a:noFill/>
              </a:ln>
              <a:solidFill>
                <a:prstClr val="white"/>
              </a:solidFill>
              <a:effectLst/>
              <a:uLnTx/>
              <a:uFillTx/>
              <a:latin typeface="Arial"/>
              <a:ea typeface="ＭＳ Ｐゴシック"/>
            </a:endParaRPr>
          </a:p>
        </p:txBody>
      </p:sp>
      <p:sp>
        <p:nvSpPr>
          <p:cNvPr id="15" name="右矢印 73"/>
          <p:cNvSpPr/>
          <p:nvPr/>
        </p:nvSpPr>
        <p:spPr>
          <a:xfrm>
            <a:off x="2681782" y="5378623"/>
            <a:ext cx="450658" cy="576064"/>
          </a:xfrm>
          <a:prstGeom prst="rightArrow">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a:ln>
                <a:noFill/>
              </a:ln>
              <a:solidFill>
                <a:prstClr val="black"/>
              </a:solidFill>
              <a:effectLst/>
              <a:uLnTx/>
              <a:uFillTx/>
              <a:latin typeface="Arial"/>
              <a:ea typeface="ＭＳ Ｐゴシック"/>
            </a:endParaRPr>
          </a:p>
        </p:txBody>
      </p:sp>
      <p:sp>
        <p:nvSpPr>
          <p:cNvPr id="16" name="角丸四角形 76"/>
          <p:cNvSpPr/>
          <p:nvPr/>
        </p:nvSpPr>
        <p:spPr>
          <a:xfrm>
            <a:off x="5235912" y="5303183"/>
            <a:ext cx="1440160" cy="829120"/>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SVPC</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 (SMD)</a:t>
            </a:r>
            <a:endParaRPr kumimoji="1" lang="en-US" altLang="ja-JP" sz="1600" b="1" i="0" u="none" strike="noStrike" kern="0" cap="none" spc="0" normalizeH="0" baseline="0" noProof="0" dirty="0">
              <a:ln>
                <a:noFill/>
              </a:ln>
              <a:solidFill>
                <a:prstClr val="white"/>
              </a:solidFill>
              <a:effectLst/>
              <a:uLnTx/>
              <a:uFillTx/>
              <a:latin typeface="Arial"/>
              <a:ea typeface="ＭＳ Ｐゴシック"/>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2,000h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2.5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16V</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5</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x6</a:t>
            </a:r>
            <a:r>
              <a:rPr kumimoji="1"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10x12.7</a:t>
            </a:r>
            <a:endParaRPr kumimoji="1" lang="ja-JP" altLang="en-US" sz="1100" b="1" i="0" u="none" strike="noStrike" kern="0" cap="none" spc="0" normalizeH="0" baseline="0" noProof="0" dirty="0">
              <a:ln>
                <a:noFill/>
              </a:ln>
              <a:solidFill>
                <a:prstClr val="white"/>
              </a:solidFill>
              <a:effectLst/>
              <a:uLnTx/>
              <a:uFillTx/>
              <a:latin typeface="Arial"/>
              <a:ea typeface="ＭＳ Ｐゴシック"/>
            </a:endParaRPr>
          </a:p>
        </p:txBody>
      </p:sp>
      <p:sp>
        <p:nvSpPr>
          <p:cNvPr id="17" name="右矢印 77"/>
          <p:cNvSpPr/>
          <p:nvPr/>
        </p:nvSpPr>
        <p:spPr>
          <a:xfrm>
            <a:off x="4713246" y="5378623"/>
            <a:ext cx="450658" cy="576064"/>
          </a:xfrm>
          <a:prstGeom prst="rightArrow">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a:ln>
                <a:noFill/>
              </a:ln>
              <a:solidFill>
                <a:prstClr val="black"/>
              </a:solidFill>
              <a:effectLst/>
              <a:uLnTx/>
              <a:uFillTx/>
              <a:latin typeface="Arial"/>
              <a:ea typeface="ＭＳ Ｐゴシック"/>
            </a:endParaRPr>
          </a:p>
        </p:txBody>
      </p:sp>
      <p:sp>
        <p:nvSpPr>
          <p:cNvPr id="18" name="角丸四角形 79"/>
          <p:cNvSpPr/>
          <p:nvPr/>
        </p:nvSpPr>
        <p:spPr>
          <a:xfrm>
            <a:off x="7274996" y="5303183"/>
            <a:ext cx="1440160" cy="829120"/>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SVPE</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 (SMD)</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2,000h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2.5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16V</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5</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x6</a:t>
            </a:r>
            <a:r>
              <a:rPr kumimoji="1"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10x12.7</a:t>
            </a:r>
            <a:endParaRPr kumimoji="1" lang="ja-JP" altLang="en-US" sz="1100" b="1" i="0" u="none" strike="noStrike" kern="0" cap="none" spc="0" normalizeH="0" baseline="0" noProof="0" dirty="0">
              <a:ln>
                <a:noFill/>
              </a:ln>
              <a:solidFill>
                <a:prstClr val="white"/>
              </a:solidFill>
              <a:effectLst/>
              <a:uLnTx/>
              <a:uFillTx/>
              <a:latin typeface="Arial"/>
              <a:ea typeface="ＭＳ Ｐゴシック"/>
            </a:endParaRPr>
          </a:p>
        </p:txBody>
      </p:sp>
      <p:sp>
        <p:nvSpPr>
          <p:cNvPr id="19" name="右矢印 80"/>
          <p:cNvSpPr/>
          <p:nvPr/>
        </p:nvSpPr>
        <p:spPr>
          <a:xfrm>
            <a:off x="6767570" y="5378623"/>
            <a:ext cx="450658" cy="576064"/>
          </a:xfrm>
          <a:prstGeom prst="rightArrow">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a:ln>
                <a:noFill/>
              </a:ln>
              <a:solidFill>
                <a:prstClr val="black"/>
              </a:solidFill>
              <a:effectLst/>
              <a:uLnTx/>
              <a:uFillTx/>
              <a:latin typeface="Arial"/>
              <a:ea typeface="ＭＳ Ｐゴシック"/>
            </a:endParaRPr>
          </a:p>
        </p:txBody>
      </p:sp>
      <p:sp>
        <p:nvSpPr>
          <p:cNvPr id="20" name="角丸四角形 93"/>
          <p:cNvSpPr/>
          <p:nvPr/>
        </p:nvSpPr>
        <p:spPr>
          <a:xfrm>
            <a:off x="6668452" y="3543602"/>
            <a:ext cx="2088232" cy="949920"/>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000" rIns="18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SVPG</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(SMD)</a:t>
            </a:r>
            <a:r>
              <a:rPr kumimoji="1" lang="en-US" altLang="ja-JP" sz="1600" b="1" i="0" u="none" strike="noStrike" kern="0" cap="none" spc="0" normalizeH="0" baseline="0" noProof="0" dirty="0">
                <a:ln>
                  <a:noFill/>
                </a:ln>
                <a:solidFill>
                  <a:prstClr val="white"/>
                </a:solidFill>
                <a:effectLst/>
                <a:uLnTx/>
                <a:uFillTx/>
                <a:latin typeface="Arial"/>
                <a:ea typeface="ＭＳ Ｐゴシック"/>
              </a:rPr>
              <a:t>/SEPG</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(THD)</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5,000h</a:t>
            </a:r>
          </a:p>
          <a:p>
            <a:pPr lvl="0" algn="ctr" defTabSz="457200">
              <a:defRPr/>
            </a:pPr>
            <a:r>
              <a:rPr kumimoji="0" lang="en-US" altLang="ja-JP" sz="1100" b="1" i="0" u="none" strike="noStrike" kern="0" cap="none" spc="0" normalizeH="0" baseline="0" noProof="0" dirty="0">
                <a:ln>
                  <a:noFill/>
                </a:ln>
                <a:solidFill>
                  <a:prstClr val="white"/>
                </a:solidFill>
                <a:effectLst/>
                <a:uLnTx/>
                <a:uFillTx/>
                <a:latin typeface="Arial"/>
                <a:ea typeface="ＭＳ Ｐゴシック"/>
              </a:rPr>
              <a:t>16V</a:t>
            </a:r>
            <a:r>
              <a:rPr kumimoji="0" lang="ja-JP" altLang="en-US" sz="1100" b="1" i="0" u="none" strike="noStrike" kern="0" cap="none" spc="0" normalizeH="0" baseline="0" noProof="0" dirty="0">
                <a:ln>
                  <a:noFill/>
                </a:ln>
                <a:solidFill>
                  <a:prstClr val="white"/>
                </a:solidFill>
                <a:effectLst/>
                <a:uLnTx/>
                <a:uFillTx/>
                <a:latin typeface="Arial"/>
                <a:ea typeface="ＭＳ Ｐゴシック"/>
              </a:rPr>
              <a:t> </a:t>
            </a:r>
            <a:r>
              <a:rPr lang="ja-JP" altLang="en-US" sz="1100" b="1" kern="0" dirty="0">
                <a:solidFill>
                  <a:prstClr val="white"/>
                </a:solidFill>
                <a:ea typeface="ＭＳ Ｐゴシック"/>
              </a:rPr>
              <a:t>～</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25V</a:t>
            </a:r>
          </a:p>
          <a:p>
            <a:pPr lvl="0" algn="ctr" defTabSz="457200">
              <a:defRPr/>
            </a:pPr>
            <a:r>
              <a:rPr lang="en-US" altLang="ja-JP" sz="1100" b="1" kern="0" dirty="0">
                <a:solidFill>
                  <a:prstClr val="white"/>
                </a:solidFill>
                <a:latin typeface="Arial"/>
                <a:ea typeface="ＭＳ Ｐゴシック"/>
              </a:rPr>
              <a:t>5x4.4 </a:t>
            </a:r>
            <a:r>
              <a:rPr lang="ja-JP" altLang="en-US" sz="1100" b="1" kern="0" dirty="0">
                <a:solidFill>
                  <a:prstClr val="white"/>
                </a:solidFill>
                <a:ea typeface="ＭＳ Ｐゴシック"/>
              </a:rPr>
              <a:t>～ </a:t>
            </a:r>
            <a:r>
              <a:rPr kumimoji="0" lang="en-US" altLang="ja-JP" sz="1100" b="1" i="0" u="none" strike="noStrike" kern="0" cap="none" spc="0" normalizeH="0" baseline="0" noProof="0" dirty="0">
                <a:ln>
                  <a:noFill/>
                </a:ln>
                <a:solidFill>
                  <a:prstClr val="white"/>
                </a:solidFill>
                <a:effectLst/>
                <a:uLnTx/>
                <a:uFillTx/>
                <a:latin typeface="Arial"/>
                <a:ea typeface="ＭＳ Ｐゴシック"/>
              </a:rPr>
              <a:t>6.3</a:t>
            </a:r>
            <a:r>
              <a:rPr kumimoji="1" lang="en-US" altLang="ja-JP" sz="1100" b="1" i="0" u="none" strike="noStrike" kern="0" cap="none" spc="0" normalizeH="0" baseline="0" noProof="0" dirty="0">
                <a:ln>
                  <a:noFill/>
                </a:ln>
                <a:solidFill>
                  <a:prstClr val="white"/>
                </a:solidFill>
                <a:effectLst/>
                <a:uLnTx/>
                <a:uFillTx/>
                <a:latin typeface="Arial"/>
                <a:ea typeface="ＭＳ Ｐゴシック"/>
              </a:rPr>
              <a:t>x10</a:t>
            </a:r>
            <a:endParaRPr kumimoji="1" lang="ja-JP" altLang="en-US" sz="1100" b="1" i="0" u="none" strike="noStrike" kern="0" cap="none" spc="0" normalizeH="0" baseline="0" noProof="0" dirty="0">
              <a:ln>
                <a:noFill/>
              </a:ln>
              <a:solidFill>
                <a:prstClr val="white"/>
              </a:solidFill>
              <a:effectLst/>
              <a:uLnTx/>
              <a:uFillTx/>
              <a:latin typeface="Arial"/>
              <a:ea typeface="ＭＳ Ｐゴシック"/>
            </a:endParaRPr>
          </a:p>
        </p:txBody>
      </p:sp>
      <p:sp>
        <p:nvSpPr>
          <p:cNvPr id="21" name="角丸四角形 104"/>
          <p:cNvSpPr/>
          <p:nvPr/>
        </p:nvSpPr>
        <p:spPr>
          <a:xfrm>
            <a:off x="6812224" y="1204836"/>
            <a:ext cx="1944460" cy="1026761"/>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000" rIns="18000" rtlCol="0" anchor="ctr"/>
          <a:lstStyle/>
          <a:p>
            <a:pPr lvl="0" algn="ctr" defTabSz="457200">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SVPK</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(SMD)</a:t>
            </a:r>
            <a:r>
              <a:rPr kumimoji="1" lang="en-US" altLang="ja-JP" sz="16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600" b="1" kern="0" dirty="0">
                <a:solidFill>
                  <a:prstClr val="white"/>
                </a:solidFill>
                <a:latin typeface="Arial"/>
                <a:ea typeface="ＭＳ Ｐゴシック"/>
              </a:rPr>
              <a:t>SEK</a:t>
            </a:r>
            <a:r>
              <a:rPr kumimoji="1" lang="en-US" altLang="ja-JP" sz="1050" b="1" kern="0" dirty="0">
                <a:solidFill>
                  <a:prstClr val="white"/>
                </a:solidFill>
                <a:ea typeface="ＭＳ Ｐゴシック"/>
              </a:rPr>
              <a:t>(THD)</a:t>
            </a:r>
            <a:endParaRPr kumimoji="1" lang="en-US" altLang="ja-JP" sz="1050" b="1" kern="0" dirty="0">
              <a:solidFill>
                <a:prstClr val="white"/>
              </a:solidFill>
              <a:latin typeface="Arial"/>
              <a:ea typeface="ＭＳ Ｐゴシック"/>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125</a:t>
            </a:r>
            <a:r>
              <a:rPr kumimoji="0"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200" b="1" i="0" u="none" strike="noStrike" kern="0" cap="none" spc="0" normalizeH="0" baseline="0" noProof="0" dirty="0">
                <a:ln>
                  <a:noFill/>
                </a:ln>
                <a:solidFill>
                  <a:prstClr val="white"/>
                </a:solidFill>
                <a:effectLst/>
                <a:uLnTx/>
                <a:uFillTx/>
                <a:latin typeface="Arial"/>
                <a:ea typeface="ＭＳ Ｐゴシック"/>
              </a:rPr>
              <a:t>1,000h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(105</a:t>
            </a:r>
            <a:r>
              <a:rPr kumimoji="0"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200" b="1" i="0" u="none" strike="noStrike" kern="0" cap="none" spc="0" normalizeH="0" baseline="0" noProof="0" dirty="0">
                <a:ln>
                  <a:noFill/>
                </a:ln>
                <a:solidFill>
                  <a:prstClr val="white"/>
                </a:solidFill>
                <a:effectLst/>
                <a:uLnTx/>
                <a:uFillTx/>
                <a:latin typeface="Arial"/>
                <a:ea typeface="ＭＳ Ｐゴシック"/>
              </a:rPr>
              <a:t>2000h)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16</a:t>
            </a:r>
            <a:r>
              <a:rPr kumimoji="0"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200" b="1" i="0" u="none" strike="noStrike" kern="0" cap="none" spc="0" normalizeH="0" baseline="0" noProof="0" dirty="0">
                <a:ln>
                  <a:noFill/>
                </a:ln>
                <a:solidFill>
                  <a:prstClr val="white"/>
                </a:solidFill>
                <a:effectLst/>
                <a:uLnTx/>
                <a:uFillTx/>
                <a:latin typeface="Arial"/>
                <a:ea typeface="ＭＳ Ｐゴシック"/>
              </a:rPr>
              <a:t>50V</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5x6</a:t>
            </a:r>
            <a:r>
              <a:rPr kumimoji="1"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200" b="1" i="0" u="none" strike="noStrike" kern="0" cap="none" spc="0" normalizeH="0" baseline="0" noProof="0" dirty="0">
                <a:ln>
                  <a:noFill/>
                </a:ln>
                <a:solidFill>
                  <a:prstClr val="white"/>
                </a:solidFill>
                <a:effectLst/>
                <a:uLnTx/>
                <a:uFillTx/>
                <a:latin typeface="Arial"/>
                <a:ea typeface="ＭＳ Ｐゴシック"/>
              </a:rPr>
              <a:t>10x12.7</a:t>
            </a:r>
            <a:endParaRPr kumimoji="1" lang="ja-JP" altLang="en-US" sz="1200" b="1" i="0" u="none" strike="noStrike" kern="0" cap="none" spc="0" normalizeH="0" baseline="0" noProof="0" dirty="0">
              <a:ln>
                <a:noFill/>
              </a:ln>
              <a:solidFill>
                <a:prstClr val="white"/>
              </a:solidFill>
              <a:effectLst/>
              <a:uLnTx/>
              <a:uFillTx/>
              <a:latin typeface="Arial"/>
              <a:ea typeface="ＭＳ Ｐゴシック"/>
            </a:endParaRPr>
          </a:p>
        </p:txBody>
      </p:sp>
      <p:sp>
        <p:nvSpPr>
          <p:cNvPr id="22" name="右矢印 115"/>
          <p:cNvSpPr/>
          <p:nvPr/>
        </p:nvSpPr>
        <p:spPr>
          <a:xfrm rot="16200000">
            <a:off x="1683428" y="4667338"/>
            <a:ext cx="387848" cy="576064"/>
          </a:xfrm>
          <a:prstGeom prst="rightArrow">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a:ln>
                <a:noFill/>
              </a:ln>
              <a:solidFill>
                <a:prstClr val="black"/>
              </a:solidFill>
              <a:effectLst/>
              <a:uLnTx/>
              <a:uFillTx/>
              <a:latin typeface="Arial"/>
              <a:ea typeface="ＭＳ Ｐゴシック"/>
            </a:endParaRPr>
          </a:p>
        </p:txBody>
      </p:sp>
      <p:cxnSp>
        <p:nvCxnSpPr>
          <p:cNvPr id="23" name="カギ線コネクタ 36"/>
          <p:cNvCxnSpPr/>
          <p:nvPr/>
        </p:nvCxnSpPr>
        <p:spPr>
          <a:xfrm flipV="1">
            <a:off x="3606741" y="2357674"/>
            <a:ext cx="1230883" cy="1660901"/>
          </a:xfrm>
          <a:prstGeom prst="bentConnector2">
            <a:avLst/>
          </a:prstGeom>
          <a:noFill/>
          <a:ln w="28575" cap="flat" cmpd="sng" algn="ctr">
            <a:solidFill>
              <a:srgbClr val="4F81BD">
                <a:shade val="95000"/>
                <a:satMod val="105000"/>
              </a:srgbClr>
            </a:solidFill>
            <a:prstDash val="solid"/>
            <a:tailEnd type="arrow"/>
          </a:ln>
          <a:effectLst/>
        </p:spPr>
      </p:cxnSp>
      <p:cxnSp>
        <p:nvCxnSpPr>
          <p:cNvPr id="24" name="カギ線コネクタ 37"/>
          <p:cNvCxnSpPr>
            <a:endCxn id="21" idx="1"/>
          </p:cNvCxnSpPr>
          <p:nvPr/>
        </p:nvCxnSpPr>
        <p:spPr>
          <a:xfrm>
            <a:off x="5859243" y="1718216"/>
            <a:ext cx="952981" cy="1"/>
          </a:xfrm>
          <a:prstGeom prst="bentConnector3">
            <a:avLst>
              <a:gd name="adj1" fmla="val 50000"/>
            </a:avLst>
          </a:prstGeom>
          <a:noFill/>
          <a:ln w="28575" cap="flat" cmpd="sng" algn="ctr">
            <a:solidFill>
              <a:srgbClr val="4F81BD">
                <a:shade val="95000"/>
                <a:satMod val="105000"/>
              </a:srgbClr>
            </a:solidFill>
            <a:prstDash val="solid"/>
            <a:tailEnd type="arrow"/>
          </a:ln>
          <a:effectLst/>
        </p:spPr>
      </p:cxnSp>
      <p:sp>
        <p:nvSpPr>
          <p:cNvPr id="25" name="テキスト ボックス 40"/>
          <p:cNvSpPr txBox="1"/>
          <p:nvPr/>
        </p:nvSpPr>
        <p:spPr>
          <a:xfrm>
            <a:off x="4918608" y="2387818"/>
            <a:ext cx="1594604" cy="307777"/>
          </a:xfrm>
          <a:prstGeom prst="rect">
            <a:avLst/>
          </a:prstGeom>
          <a:noFill/>
        </p:spPr>
        <p:txBody>
          <a:bodyPr wrap="none" rtlCol="0">
            <a:spAutoFit/>
          </a:bodyPr>
          <a:lstStyle/>
          <a:p>
            <a:pPr defTabSz="457200"/>
            <a:r>
              <a:rPr lang="en-US" altLang="ja-JP" sz="1400" b="1" i="1" dirty="0">
                <a:solidFill>
                  <a:prstClr val="black"/>
                </a:solidFill>
                <a:ea typeface="ＭＳ Ｐゴシック"/>
              </a:rPr>
              <a:t>-High Temp(125</a:t>
            </a:r>
            <a:r>
              <a:rPr lang="ja-JP" altLang="en-US" sz="1400" b="1" i="1" dirty="0">
                <a:solidFill>
                  <a:prstClr val="black"/>
                </a:solidFill>
                <a:ea typeface="ＭＳ Ｐゴシック"/>
              </a:rPr>
              <a:t>℃</a:t>
            </a:r>
            <a:r>
              <a:rPr lang="en-US" altLang="ja-JP" sz="1400" b="1" i="1" dirty="0">
                <a:solidFill>
                  <a:prstClr val="black"/>
                </a:solidFill>
                <a:ea typeface="ＭＳ Ｐゴシック"/>
              </a:rPr>
              <a:t>)</a:t>
            </a:r>
            <a:endParaRPr kumimoji="1" lang="en-US" altLang="ja-JP" sz="1400" b="1" i="1" dirty="0">
              <a:solidFill>
                <a:prstClr val="black"/>
              </a:solidFill>
              <a:ea typeface="ＭＳ Ｐゴシック"/>
            </a:endParaRPr>
          </a:p>
        </p:txBody>
      </p:sp>
      <p:sp>
        <p:nvSpPr>
          <p:cNvPr id="26" name="テキスト ボックス 41"/>
          <p:cNvSpPr txBox="1"/>
          <p:nvPr/>
        </p:nvSpPr>
        <p:spPr>
          <a:xfrm>
            <a:off x="387664" y="2242009"/>
            <a:ext cx="1594604" cy="523220"/>
          </a:xfrm>
          <a:prstGeom prst="rect">
            <a:avLst/>
          </a:prstGeom>
          <a:noFill/>
        </p:spPr>
        <p:txBody>
          <a:bodyPr wrap="none" rtlCol="0">
            <a:spAutoFit/>
          </a:bodyPr>
          <a:lstStyle/>
          <a:p>
            <a:pPr defTabSz="457200"/>
            <a:r>
              <a:rPr lang="en-US" altLang="ja-JP" sz="1400" b="1" i="1" dirty="0">
                <a:solidFill>
                  <a:prstClr val="black"/>
                </a:solidFill>
                <a:ea typeface="ＭＳ Ｐゴシック"/>
              </a:rPr>
              <a:t>-High Voltage</a:t>
            </a:r>
          </a:p>
          <a:p>
            <a:pPr defTabSz="457200"/>
            <a:r>
              <a:rPr lang="en-US" altLang="ja-JP" sz="1400" b="1" i="1" dirty="0">
                <a:solidFill>
                  <a:prstClr val="black"/>
                </a:solidFill>
                <a:ea typeface="ＭＳ Ｐゴシック"/>
              </a:rPr>
              <a:t>-High Temp(125</a:t>
            </a:r>
            <a:r>
              <a:rPr lang="ja-JP" altLang="en-US" sz="1400" b="1" i="1" dirty="0">
                <a:solidFill>
                  <a:prstClr val="black"/>
                </a:solidFill>
                <a:ea typeface="ＭＳ Ｐゴシック"/>
              </a:rPr>
              <a:t>℃</a:t>
            </a:r>
            <a:r>
              <a:rPr lang="en-US" altLang="ja-JP" sz="1400" b="1" i="1" dirty="0">
                <a:solidFill>
                  <a:prstClr val="black"/>
                </a:solidFill>
                <a:ea typeface="ＭＳ Ｐゴシック"/>
              </a:rPr>
              <a:t>)</a:t>
            </a:r>
          </a:p>
        </p:txBody>
      </p:sp>
      <p:cxnSp>
        <p:nvCxnSpPr>
          <p:cNvPr id="28" name="カギ線コネクタ 51"/>
          <p:cNvCxnSpPr>
            <a:stCxn id="10" idx="3"/>
            <a:endCxn id="20" idx="1"/>
          </p:cNvCxnSpPr>
          <p:nvPr/>
        </p:nvCxnSpPr>
        <p:spPr>
          <a:xfrm flipV="1">
            <a:off x="3257114" y="4018562"/>
            <a:ext cx="3411338" cy="13"/>
          </a:xfrm>
          <a:prstGeom prst="bentConnector3">
            <a:avLst>
              <a:gd name="adj1" fmla="val 50000"/>
            </a:avLst>
          </a:prstGeom>
          <a:noFill/>
          <a:ln w="28575" cap="flat" cmpd="sng" algn="ctr">
            <a:solidFill>
              <a:srgbClr val="4F81BD">
                <a:shade val="95000"/>
                <a:satMod val="105000"/>
              </a:srgbClr>
            </a:solidFill>
            <a:prstDash val="solid"/>
            <a:tailEnd type="arrow"/>
          </a:ln>
          <a:effectLst/>
        </p:spPr>
      </p:cxnSp>
      <p:sp>
        <p:nvSpPr>
          <p:cNvPr id="29" name="テキスト ボックス 58"/>
          <p:cNvSpPr txBox="1"/>
          <p:nvPr/>
        </p:nvSpPr>
        <p:spPr>
          <a:xfrm>
            <a:off x="5784290" y="1726188"/>
            <a:ext cx="1119217" cy="307777"/>
          </a:xfrm>
          <a:prstGeom prst="rect">
            <a:avLst/>
          </a:prstGeom>
          <a:noFill/>
        </p:spPr>
        <p:txBody>
          <a:bodyPr wrap="none" rtlCol="0">
            <a:spAutoFit/>
          </a:bodyPr>
          <a:lstStyle/>
          <a:p>
            <a:pPr defTabSz="457200"/>
            <a:r>
              <a:rPr lang="en-US" altLang="ja-JP" sz="1400" b="1" i="1" dirty="0">
                <a:solidFill>
                  <a:prstClr val="black"/>
                </a:solidFill>
                <a:ea typeface="ＭＳ Ｐゴシック"/>
              </a:rPr>
              <a:t>-</a:t>
            </a:r>
            <a:r>
              <a:rPr kumimoji="1" lang="en-US" altLang="ja-JP" sz="1400" b="1" i="1" dirty="0">
                <a:solidFill>
                  <a:prstClr val="black"/>
                </a:solidFill>
                <a:ea typeface="ＭＳ Ｐゴシック"/>
              </a:rPr>
              <a:t>Large Cap</a:t>
            </a:r>
          </a:p>
        </p:txBody>
      </p:sp>
      <p:sp>
        <p:nvSpPr>
          <p:cNvPr id="30" name="テキスト ボックス 59"/>
          <p:cNvSpPr txBox="1"/>
          <p:nvPr/>
        </p:nvSpPr>
        <p:spPr>
          <a:xfrm>
            <a:off x="4394967" y="3985269"/>
            <a:ext cx="1691425" cy="523220"/>
          </a:xfrm>
          <a:prstGeom prst="rect">
            <a:avLst/>
          </a:prstGeom>
          <a:noFill/>
        </p:spPr>
        <p:txBody>
          <a:bodyPr wrap="none" rtlCol="0">
            <a:spAutoFit/>
          </a:bodyPr>
          <a:lstStyle/>
          <a:p>
            <a:pPr defTabSz="457200"/>
            <a:r>
              <a:rPr lang="en-US" altLang="ja-JP" sz="1400" b="1" i="1" dirty="0">
                <a:solidFill>
                  <a:prstClr val="black"/>
                </a:solidFill>
                <a:ea typeface="ＭＳ Ｐゴシック"/>
              </a:rPr>
              <a:t>-High Ripple Current</a:t>
            </a:r>
          </a:p>
          <a:p>
            <a:pPr defTabSz="457200"/>
            <a:r>
              <a:rPr lang="en-US" altLang="ja-JP" sz="1400" b="1" i="1" dirty="0">
                <a:solidFill>
                  <a:prstClr val="black"/>
                </a:solidFill>
                <a:ea typeface="ＭＳ Ｐゴシック"/>
              </a:rPr>
              <a:t>-Low ESR</a:t>
            </a:r>
          </a:p>
        </p:txBody>
      </p:sp>
      <p:sp>
        <p:nvSpPr>
          <p:cNvPr id="31" name="正方形/長方形 69"/>
          <p:cNvSpPr/>
          <p:nvPr/>
        </p:nvSpPr>
        <p:spPr>
          <a:xfrm>
            <a:off x="173415" y="853738"/>
            <a:ext cx="8783333" cy="2170816"/>
          </a:xfrm>
          <a:prstGeom prst="rect">
            <a:avLst/>
          </a:prstGeom>
          <a:no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Arial"/>
              <a:ea typeface="ＭＳ Ｐゴシック"/>
            </a:endParaRPr>
          </a:p>
        </p:txBody>
      </p:sp>
      <p:sp>
        <p:nvSpPr>
          <p:cNvPr id="32" name="テキスト ボックス 70"/>
          <p:cNvSpPr txBox="1"/>
          <p:nvPr/>
        </p:nvSpPr>
        <p:spPr>
          <a:xfrm>
            <a:off x="179934" y="866879"/>
            <a:ext cx="920946" cy="461665"/>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15875" cap="flat" cmpd="sng" algn="ctr">
            <a:solidFill>
              <a:sysClr val="windowText" lastClr="000000"/>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1" u="none" strike="noStrike" kern="0" cap="none" spc="0" normalizeH="0" baseline="0" noProof="0" dirty="0">
                <a:ln>
                  <a:noFill/>
                </a:ln>
                <a:solidFill>
                  <a:prstClr val="black"/>
                </a:solidFill>
                <a:effectLst/>
                <a:uLnTx/>
                <a:uFillTx/>
                <a:latin typeface="Arial"/>
                <a:ea typeface="ＭＳ Ｐゴシック"/>
              </a:rPr>
              <a:t>125</a:t>
            </a:r>
            <a:r>
              <a:rPr kumimoji="0" lang="ja-JP" altLang="en-US" sz="1200" b="1" i="1" u="none" strike="noStrike" kern="0" cap="none" spc="0" normalizeH="0" baseline="0" noProof="0" dirty="0">
                <a:ln>
                  <a:noFill/>
                </a:ln>
                <a:solidFill>
                  <a:prstClr val="black"/>
                </a:solidFill>
                <a:effectLst/>
                <a:uLnTx/>
                <a:uFillTx/>
                <a:latin typeface="Arial"/>
                <a:ea typeface="ＭＳ Ｐゴシック"/>
              </a:rPr>
              <a:t>℃ </a:t>
            </a:r>
            <a:r>
              <a:rPr kumimoji="0" lang="en-US" altLang="ja-JP" sz="1200" b="1" i="1" u="none" strike="noStrike" kern="0" cap="none" spc="0" normalizeH="0" baseline="0" noProof="0" dirty="0">
                <a:ln>
                  <a:noFill/>
                </a:ln>
                <a:solidFill>
                  <a:prstClr val="black"/>
                </a:solidFill>
                <a:effectLst/>
                <a:uLnTx/>
                <a:uFillTx/>
                <a:latin typeface="Arial"/>
                <a:ea typeface="ＭＳ Ｐゴシック"/>
              </a:rPr>
              <a:t>Products</a:t>
            </a:r>
            <a:endParaRPr kumimoji="1" lang="en-US" altLang="ja-JP" sz="1200" b="1" i="1" u="none" strike="noStrike" kern="0" cap="none" spc="0" normalizeH="0" baseline="0" noProof="0" dirty="0">
              <a:ln>
                <a:noFill/>
              </a:ln>
              <a:solidFill>
                <a:prstClr val="black"/>
              </a:solidFill>
              <a:effectLst/>
              <a:uLnTx/>
              <a:uFillTx/>
              <a:latin typeface="Arial"/>
              <a:ea typeface="ＭＳ Ｐゴシック"/>
            </a:endParaRPr>
          </a:p>
        </p:txBody>
      </p:sp>
      <p:sp>
        <p:nvSpPr>
          <p:cNvPr id="33" name="テキスト ボックス 78"/>
          <p:cNvSpPr txBox="1"/>
          <p:nvPr/>
        </p:nvSpPr>
        <p:spPr>
          <a:xfrm>
            <a:off x="2404020" y="5029587"/>
            <a:ext cx="852221" cy="307777"/>
          </a:xfrm>
          <a:prstGeom prst="rect">
            <a:avLst/>
          </a:prstGeom>
          <a:noFill/>
        </p:spPr>
        <p:txBody>
          <a:bodyPr wrap="none" rtlCol="0">
            <a:spAutoFit/>
          </a:bodyPr>
          <a:lstStyle/>
          <a:p>
            <a:pPr defTabSz="457200"/>
            <a:r>
              <a:rPr lang="en-US" altLang="ja-JP" sz="1400" b="1" i="1" dirty="0">
                <a:solidFill>
                  <a:prstClr val="black"/>
                </a:solidFill>
                <a:ea typeface="ＭＳ Ｐゴシック"/>
              </a:rPr>
              <a:t>-Low ESR</a:t>
            </a:r>
            <a:endParaRPr kumimoji="1" lang="en-US" altLang="ja-JP" sz="1400" b="1" i="1" dirty="0">
              <a:solidFill>
                <a:prstClr val="black"/>
              </a:solidFill>
              <a:ea typeface="ＭＳ Ｐゴシック"/>
            </a:endParaRPr>
          </a:p>
        </p:txBody>
      </p:sp>
      <p:sp>
        <p:nvSpPr>
          <p:cNvPr id="34" name="テキスト ボックス 81"/>
          <p:cNvSpPr txBox="1"/>
          <p:nvPr/>
        </p:nvSpPr>
        <p:spPr>
          <a:xfrm>
            <a:off x="4480377" y="5029587"/>
            <a:ext cx="1168910" cy="307777"/>
          </a:xfrm>
          <a:prstGeom prst="rect">
            <a:avLst/>
          </a:prstGeom>
          <a:noFill/>
        </p:spPr>
        <p:txBody>
          <a:bodyPr wrap="none" rtlCol="0">
            <a:spAutoFit/>
          </a:bodyPr>
          <a:lstStyle/>
          <a:p>
            <a:pPr defTabSz="457200"/>
            <a:r>
              <a:rPr lang="en-US" altLang="ja-JP" sz="1400" b="1" i="1" dirty="0">
                <a:solidFill>
                  <a:prstClr val="black"/>
                </a:solidFill>
                <a:ea typeface="ＭＳ Ｐゴシック"/>
              </a:rPr>
              <a:t>-Large Cap.</a:t>
            </a:r>
            <a:endParaRPr kumimoji="1" lang="en-US" altLang="ja-JP" sz="1400" b="1" i="1" dirty="0">
              <a:solidFill>
                <a:prstClr val="black"/>
              </a:solidFill>
              <a:ea typeface="ＭＳ Ｐゴシック"/>
            </a:endParaRPr>
          </a:p>
        </p:txBody>
      </p:sp>
      <p:sp>
        <p:nvSpPr>
          <p:cNvPr id="35" name="テキスト ボックス 82"/>
          <p:cNvSpPr txBox="1"/>
          <p:nvPr/>
        </p:nvSpPr>
        <p:spPr>
          <a:xfrm>
            <a:off x="6508476" y="5029587"/>
            <a:ext cx="852221" cy="307777"/>
          </a:xfrm>
          <a:prstGeom prst="rect">
            <a:avLst/>
          </a:prstGeom>
          <a:noFill/>
        </p:spPr>
        <p:txBody>
          <a:bodyPr wrap="none" rtlCol="0">
            <a:spAutoFit/>
          </a:bodyPr>
          <a:lstStyle/>
          <a:p>
            <a:pPr defTabSz="457200"/>
            <a:r>
              <a:rPr lang="en-US" altLang="ja-JP" sz="1400" b="1" i="1" dirty="0">
                <a:solidFill>
                  <a:prstClr val="black"/>
                </a:solidFill>
                <a:ea typeface="ＭＳ Ｐゴシック"/>
              </a:rPr>
              <a:t>-Low ESR</a:t>
            </a:r>
            <a:endParaRPr kumimoji="1" lang="en-US" altLang="ja-JP" sz="1400" b="1" i="1" dirty="0">
              <a:solidFill>
                <a:prstClr val="black"/>
              </a:solidFill>
              <a:ea typeface="ＭＳ Ｐゴシック"/>
            </a:endParaRPr>
          </a:p>
        </p:txBody>
      </p:sp>
      <p:sp>
        <p:nvSpPr>
          <p:cNvPr id="36" name="正方形/長方形 83"/>
          <p:cNvSpPr/>
          <p:nvPr/>
        </p:nvSpPr>
        <p:spPr>
          <a:xfrm>
            <a:off x="176879" y="3382376"/>
            <a:ext cx="8783333" cy="2967371"/>
          </a:xfrm>
          <a:prstGeom prst="rect">
            <a:avLst/>
          </a:prstGeom>
          <a:no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Arial"/>
              <a:ea typeface="ＭＳ Ｐゴシック"/>
            </a:endParaRPr>
          </a:p>
        </p:txBody>
      </p:sp>
      <p:sp>
        <p:nvSpPr>
          <p:cNvPr id="37" name="テキスト ボックス 84"/>
          <p:cNvSpPr txBox="1"/>
          <p:nvPr/>
        </p:nvSpPr>
        <p:spPr>
          <a:xfrm>
            <a:off x="179934" y="3389324"/>
            <a:ext cx="913964" cy="461665"/>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15875" cap="flat" cmpd="sng" algn="ctr">
            <a:solidFill>
              <a:sysClr val="windowText" lastClr="000000"/>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1" u="none" strike="noStrike" kern="0" cap="none" spc="0" normalizeH="0" baseline="0" noProof="0" dirty="0">
                <a:ln>
                  <a:noFill/>
                </a:ln>
                <a:solidFill>
                  <a:prstClr val="black"/>
                </a:solidFill>
                <a:effectLst/>
                <a:uLnTx/>
                <a:uFillTx/>
                <a:latin typeface="Arial"/>
                <a:ea typeface="ＭＳ Ｐゴシック"/>
              </a:rPr>
              <a:t>105</a:t>
            </a:r>
            <a:r>
              <a:rPr kumimoji="0" lang="ja-JP" altLang="en-US" sz="1200" b="1" i="1" u="none" strike="noStrike" kern="0" cap="none" spc="0" normalizeH="0" baseline="0" noProof="0" dirty="0">
                <a:ln>
                  <a:noFill/>
                </a:ln>
                <a:solidFill>
                  <a:prstClr val="black"/>
                </a:solidFill>
                <a:effectLst/>
                <a:uLnTx/>
                <a:uFillTx/>
                <a:latin typeface="Arial"/>
                <a:ea typeface="ＭＳ Ｐゴシック"/>
              </a:rPr>
              <a:t>℃ </a:t>
            </a:r>
            <a:r>
              <a:rPr kumimoji="0" lang="en-US" altLang="ja-JP" sz="1200" b="1" i="1" u="none" strike="noStrike" kern="0" cap="none" spc="0" normalizeH="0" baseline="0" noProof="0" dirty="0">
                <a:ln>
                  <a:noFill/>
                </a:ln>
                <a:solidFill>
                  <a:prstClr val="black"/>
                </a:solidFill>
                <a:effectLst/>
                <a:uLnTx/>
                <a:uFillTx/>
                <a:latin typeface="Arial"/>
                <a:ea typeface="ＭＳ Ｐゴシック"/>
              </a:rPr>
              <a:t>Products</a:t>
            </a:r>
            <a:endParaRPr kumimoji="1" lang="en-US" altLang="ja-JP" sz="1200" b="1" i="1" u="none" strike="noStrike" kern="0" cap="none" spc="0" normalizeH="0" baseline="0" noProof="0" dirty="0">
              <a:ln>
                <a:noFill/>
              </a:ln>
              <a:solidFill>
                <a:prstClr val="black"/>
              </a:solidFill>
              <a:effectLst/>
              <a:uLnTx/>
              <a:uFillTx/>
              <a:latin typeface="Arial"/>
              <a:ea typeface="ＭＳ Ｐゴシック"/>
            </a:endParaRPr>
          </a:p>
        </p:txBody>
      </p:sp>
      <p:sp>
        <p:nvSpPr>
          <p:cNvPr id="38" name="角丸四角形 109"/>
          <p:cNvSpPr/>
          <p:nvPr/>
        </p:nvSpPr>
        <p:spPr>
          <a:xfrm>
            <a:off x="3811574" y="1192724"/>
            <a:ext cx="2035472" cy="1079380"/>
          </a:xfrm>
          <a:prstGeom prst="roundRect">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000" rIns="18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1" i="0" u="none" strike="noStrike" kern="0" cap="none" spc="0" normalizeH="0" baseline="0" noProof="0" dirty="0">
                <a:ln>
                  <a:noFill/>
                </a:ln>
                <a:solidFill>
                  <a:prstClr val="white"/>
                </a:solidFill>
                <a:effectLst/>
                <a:uLnTx/>
                <a:uFillTx/>
                <a:latin typeface="Arial"/>
                <a:ea typeface="ＭＳ Ｐゴシック"/>
              </a:rPr>
              <a:t>SVF</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(SMD)</a:t>
            </a:r>
            <a:r>
              <a:rPr kumimoji="1" lang="en-US" altLang="ja-JP" sz="1600" b="1" i="0" u="none" strike="noStrike" kern="0" cap="none" spc="0" normalizeH="0" baseline="0" noProof="0" dirty="0">
                <a:ln>
                  <a:noFill/>
                </a:ln>
                <a:solidFill>
                  <a:prstClr val="white"/>
                </a:solidFill>
                <a:effectLst/>
                <a:uLnTx/>
                <a:uFillTx/>
                <a:latin typeface="Arial"/>
                <a:ea typeface="ＭＳ Ｐゴシック"/>
              </a:rPr>
              <a:t>/SEF</a:t>
            </a:r>
            <a:r>
              <a:rPr kumimoji="1" lang="en-US" altLang="ja-JP" sz="1050" b="1" i="0" u="none" strike="noStrike" kern="0" cap="none" spc="0" normalizeH="0" baseline="0" noProof="0" dirty="0">
                <a:ln>
                  <a:noFill/>
                </a:ln>
                <a:solidFill>
                  <a:prstClr val="white"/>
                </a:solidFill>
                <a:effectLst/>
                <a:uLnTx/>
                <a:uFillTx/>
                <a:latin typeface="Arial"/>
                <a:ea typeface="ＭＳ Ｐゴシック"/>
              </a:rPr>
              <a:t>(THD)</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125</a:t>
            </a:r>
            <a:r>
              <a:rPr kumimoji="0"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200" b="1" i="0" u="none" strike="noStrike" kern="0" cap="none" spc="0" normalizeH="0" baseline="0" noProof="0" dirty="0">
                <a:ln>
                  <a:noFill/>
                </a:ln>
                <a:solidFill>
                  <a:prstClr val="white"/>
                </a:solidFill>
                <a:effectLst/>
                <a:uLnTx/>
                <a:uFillTx/>
                <a:latin typeface="Arial"/>
                <a:ea typeface="ＭＳ Ｐゴシック"/>
              </a:rPr>
              <a:t>1,000h</a:t>
            </a:r>
          </a:p>
          <a:p>
            <a:pPr algn="ctr" defTabSz="457200">
              <a:defRPr/>
            </a:pPr>
            <a:r>
              <a:rPr lang="en-US" altLang="ja-JP" sz="1200" b="1" kern="0" dirty="0">
                <a:solidFill>
                  <a:prstClr val="white"/>
                </a:solidFill>
                <a:ea typeface="ＭＳ Ｐゴシック"/>
              </a:rPr>
              <a:t>(105</a:t>
            </a:r>
            <a:r>
              <a:rPr lang="ja-JP" altLang="en-US" sz="1200" b="1" kern="0" dirty="0">
                <a:solidFill>
                  <a:prstClr val="white"/>
                </a:solidFill>
                <a:ea typeface="ＭＳ Ｐゴシック"/>
              </a:rPr>
              <a:t>℃</a:t>
            </a:r>
            <a:r>
              <a:rPr lang="en-US" altLang="ja-JP" sz="1200" b="1" kern="0" dirty="0">
                <a:solidFill>
                  <a:prstClr val="white"/>
                </a:solidFill>
                <a:ea typeface="ＭＳ Ｐゴシック"/>
              </a:rPr>
              <a:t>5,000h)</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16</a:t>
            </a:r>
            <a:r>
              <a:rPr kumimoji="0"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0" lang="en-US" altLang="ja-JP" sz="1200" b="1" i="0" u="none" strike="noStrike" kern="0" cap="none" spc="0" normalizeH="0" baseline="0" noProof="0" dirty="0">
                <a:ln>
                  <a:noFill/>
                </a:ln>
                <a:solidFill>
                  <a:prstClr val="white"/>
                </a:solidFill>
                <a:effectLst/>
                <a:uLnTx/>
                <a:uFillTx/>
                <a:latin typeface="Arial"/>
                <a:ea typeface="ＭＳ Ｐゴシック"/>
              </a:rPr>
              <a:t>50V</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prstClr val="white"/>
                </a:solidFill>
                <a:effectLst/>
                <a:uLnTx/>
                <a:uFillTx/>
                <a:latin typeface="Arial"/>
                <a:ea typeface="ＭＳ Ｐゴシック"/>
              </a:rPr>
              <a:t>5</a:t>
            </a:r>
            <a:r>
              <a:rPr kumimoji="1" lang="en-US" altLang="ja-JP" sz="1200" b="1" i="0" u="none" strike="noStrike" kern="0" cap="none" spc="0" normalizeH="0" baseline="0" noProof="0" dirty="0">
                <a:ln>
                  <a:noFill/>
                </a:ln>
                <a:solidFill>
                  <a:prstClr val="white"/>
                </a:solidFill>
                <a:effectLst/>
                <a:uLnTx/>
                <a:uFillTx/>
                <a:latin typeface="Arial"/>
                <a:ea typeface="ＭＳ Ｐゴシック"/>
              </a:rPr>
              <a:t>x6</a:t>
            </a:r>
            <a:r>
              <a:rPr kumimoji="1" lang="ja-JP" altLang="en-US" sz="1200" b="1" i="0" u="none" strike="noStrike" kern="0" cap="none" spc="0" normalizeH="0" baseline="0" noProof="0" dirty="0">
                <a:ln>
                  <a:noFill/>
                </a:ln>
                <a:solidFill>
                  <a:prstClr val="white"/>
                </a:solidFill>
                <a:effectLst/>
                <a:uLnTx/>
                <a:uFillTx/>
                <a:latin typeface="Arial"/>
                <a:ea typeface="ＭＳ Ｐゴシック"/>
              </a:rPr>
              <a:t>～</a:t>
            </a:r>
            <a:r>
              <a:rPr kumimoji="1" lang="en-US" altLang="ja-JP" sz="1200" b="1" i="0" u="none" strike="noStrike" kern="0" cap="none" spc="0" normalizeH="0" baseline="0" noProof="0" dirty="0">
                <a:ln>
                  <a:noFill/>
                </a:ln>
                <a:solidFill>
                  <a:prstClr val="white"/>
                </a:solidFill>
                <a:effectLst/>
                <a:uLnTx/>
                <a:uFillTx/>
                <a:latin typeface="Arial"/>
                <a:ea typeface="ＭＳ Ｐゴシック"/>
              </a:rPr>
              <a:t>10x12.7</a:t>
            </a:r>
            <a:endParaRPr kumimoji="1" lang="ja-JP" altLang="en-US" sz="1200" b="1" i="0" u="none" strike="noStrike" kern="0" cap="none" spc="0" normalizeH="0" baseline="0" noProof="0" dirty="0">
              <a:ln>
                <a:noFill/>
              </a:ln>
              <a:solidFill>
                <a:prstClr val="white"/>
              </a:solidFill>
              <a:effectLst/>
              <a:uLnTx/>
              <a:uFillTx/>
              <a:latin typeface="Arial"/>
              <a:ea typeface="ＭＳ Ｐゴシック"/>
            </a:endParaRPr>
          </a:p>
        </p:txBody>
      </p:sp>
      <p:grpSp>
        <p:nvGrpSpPr>
          <p:cNvPr id="39" name="グループ化 85"/>
          <p:cNvGrpSpPr/>
          <p:nvPr/>
        </p:nvGrpSpPr>
        <p:grpSpPr>
          <a:xfrm>
            <a:off x="2792078" y="775431"/>
            <a:ext cx="739445" cy="529309"/>
            <a:chOff x="10476656" y="1169632"/>
            <a:chExt cx="739445" cy="529309"/>
          </a:xfrm>
          <a:solidFill>
            <a:srgbClr val="FFCC00">
              <a:alpha val="33000"/>
            </a:srgbClr>
          </a:solidFill>
        </p:grpSpPr>
        <p:sp>
          <p:nvSpPr>
            <p:cNvPr id="40" name="円/楕円 86"/>
            <p:cNvSpPr/>
            <p:nvPr/>
          </p:nvSpPr>
          <p:spPr>
            <a:xfrm>
              <a:off x="10476656" y="1169632"/>
              <a:ext cx="739445" cy="529309"/>
            </a:xfrm>
            <a:prstGeom prst="ellipse">
              <a:avLst/>
            </a:prstGeom>
            <a:grpFill/>
            <a:ln w="25400" cap="flat" cmpd="sng" algn="ctr">
              <a:solidFill>
                <a:srgbClr val="FF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Arial"/>
                <a:ea typeface="ＭＳ Ｐゴシック"/>
              </a:endParaRPr>
            </a:p>
          </p:txBody>
        </p:sp>
        <p:sp>
          <p:nvSpPr>
            <p:cNvPr id="41" name="テキスト ボックス 87"/>
            <p:cNvSpPr txBox="1"/>
            <p:nvPr/>
          </p:nvSpPr>
          <p:spPr>
            <a:xfrm>
              <a:off x="10542470" y="1251806"/>
              <a:ext cx="622735" cy="369332"/>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800" b="1" i="1" u="none" strike="noStrike" kern="0" cap="none" spc="0" normalizeH="0" baseline="0" noProof="0" dirty="0">
                  <a:ln>
                    <a:noFill/>
                  </a:ln>
                  <a:solidFill>
                    <a:prstClr val="black"/>
                  </a:solidFill>
                  <a:effectLst/>
                  <a:uLnTx/>
                  <a:uFillTx/>
                  <a:ea typeface="ＭＳ Ｐゴシック"/>
                </a:rPr>
                <a:t>New</a:t>
              </a:r>
              <a:endParaRPr kumimoji="1" lang="ja-JP" altLang="en-US" sz="1800" b="1" i="1" u="none" strike="noStrike" kern="0" cap="none" spc="0" normalizeH="0" baseline="0" noProof="0" dirty="0">
                <a:ln>
                  <a:noFill/>
                </a:ln>
                <a:solidFill>
                  <a:prstClr val="black"/>
                </a:solidFill>
                <a:effectLst/>
                <a:uLnTx/>
                <a:uFillTx/>
                <a:ea typeface="ＭＳ Ｐゴシック"/>
              </a:endParaRPr>
            </a:p>
          </p:txBody>
        </p:sp>
      </p:grpSp>
      <p:grpSp>
        <p:nvGrpSpPr>
          <p:cNvPr id="42" name="グループ化 85"/>
          <p:cNvGrpSpPr/>
          <p:nvPr/>
        </p:nvGrpSpPr>
        <p:grpSpPr>
          <a:xfrm>
            <a:off x="5514969" y="775431"/>
            <a:ext cx="739445" cy="529309"/>
            <a:chOff x="10476656" y="1169632"/>
            <a:chExt cx="739445" cy="529309"/>
          </a:xfrm>
          <a:solidFill>
            <a:srgbClr val="FFCC00">
              <a:alpha val="33000"/>
            </a:srgbClr>
          </a:solidFill>
        </p:grpSpPr>
        <p:sp>
          <p:nvSpPr>
            <p:cNvPr id="43" name="円/楕円 86"/>
            <p:cNvSpPr/>
            <p:nvPr/>
          </p:nvSpPr>
          <p:spPr>
            <a:xfrm>
              <a:off x="10476656" y="1169632"/>
              <a:ext cx="739445" cy="529309"/>
            </a:xfrm>
            <a:prstGeom prst="ellipse">
              <a:avLst/>
            </a:prstGeom>
            <a:grpFill/>
            <a:ln w="25400" cap="flat" cmpd="sng" algn="ctr">
              <a:solidFill>
                <a:srgbClr val="FF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Arial"/>
                <a:ea typeface="ＭＳ Ｐゴシック"/>
              </a:endParaRPr>
            </a:p>
          </p:txBody>
        </p:sp>
        <p:sp>
          <p:nvSpPr>
            <p:cNvPr id="44" name="テキスト ボックス 87"/>
            <p:cNvSpPr txBox="1"/>
            <p:nvPr/>
          </p:nvSpPr>
          <p:spPr>
            <a:xfrm>
              <a:off x="10542470" y="1251806"/>
              <a:ext cx="622735" cy="369332"/>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800" b="1" i="1" u="none" strike="noStrike" kern="0" cap="none" spc="0" normalizeH="0" baseline="0" noProof="0" dirty="0">
                  <a:ln>
                    <a:noFill/>
                  </a:ln>
                  <a:solidFill>
                    <a:prstClr val="black"/>
                  </a:solidFill>
                  <a:effectLst/>
                  <a:uLnTx/>
                  <a:uFillTx/>
                  <a:ea typeface="ＭＳ Ｐゴシック"/>
                </a:rPr>
                <a:t>New</a:t>
              </a:r>
              <a:endParaRPr kumimoji="1" lang="ja-JP" altLang="en-US" sz="1800" b="1" i="1" u="none" strike="noStrike" kern="0" cap="none" spc="0" normalizeH="0" baseline="0" noProof="0" dirty="0">
                <a:ln>
                  <a:noFill/>
                </a:ln>
                <a:solidFill>
                  <a:prstClr val="black"/>
                </a:solidFill>
                <a:effectLst/>
                <a:uLnTx/>
                <a:uFillTx/>
                <a:ea typeface="ＭＳ Ｐゴシック"/>
              </a:endParaRPr>
            </a:p>
          </p:txBody>
        </p:sp>
      </p:grpSp>
      <p:grpSp>
        <p:nvGrpSpPr>
          <p:cNvPr id="45" name="グループ化 85"/>
          <p:cNvGrpSpPr/>
          <p:nvPr/>
        </p:nvGrpSpPr>
        <p:grpSpPr>
          <a:xfrm>
            <a:off x="8322237" y="775431"/>
            <a:ext cx="739445" cy="529309"/>
            <a:chOff x="10476656" y="1169632"/>
            <a:chExt cx="739445" cy="529309"/>
          </a:xfrm>
          <a:solidFill>
            <a:srgbClr val="FFCC00">
              <a:alpha val="33000"/>
            </a:srgbClr>
          </a:solidFill>
        </p:grpSpPr>
        <p:sp>
          <p:nvSpPr>
            <p:cNvPr id="46" name="円/楕円 86"/>
            <p:cNvSpPr/>
            <p:nvPr/>
          </p:nvSpPr>
          <p:spPr>
            <a:xfrm>
              <a:off x="10476656" y="1169632"/>
              <a:ext cx="739445" cy="529309"/>
            </a:xfrm>
            <a:prstGeom prst="ellipse">
              <a:avLst/>
            </a:prstGeom>
            <a:grpFill/>
            <a:ln w="25400" cap="flat" cmpd="sng" algn="ctr">
              <a:solidFill>
                <a:srgbClr val="FF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Arial"/>
                <a:ea typeface="ＭＳ Ｐゴシック"/>
              </a:endParaRPr>
            </a:p>
          </p:txBody>
        </p:sp>
        <p:sp>
          <p:nvSpPr>
            <p:cNvPr id="47" name="テキスト ボックス 87"/>
            <p:cNvSpPr txBox="1"/>
            <p:nvPr/>
          </p:nvSpPr>
          <p:spPr>
            <a:xfrm>
              <a:off x="10542470" y="1251806"/>
              <a:ext cx="622735" cy="369332"/>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800" b="1" i="1" u="none" strike="noStrike" kern="0" cap="none" spc="0" normalizeH="0" baseline="0" noProof="0" dirty="0">
                  <a:ln>
                    <a:noFill/>
                  </a:ln>
                  <a:solidFill>
                    <a:prstClr val="black"/>
                  </a:solidFill>
                  <a:effectLst/>
                  <a:uLnTx/>
                  <a:uFillTx/>
                  <a:ea typeface="ＭＳ Ｐゴシック"/>
                </a:rPr>
                <a:t>New</a:t>
              </a:r>
              <a:endParaRPr kumimoji="1" lang="ja-JP" altLang="en-US" sz="1800" b="1" i="1" u="none" strike="noStrike" kern="0" cap="none" spc="0" normalizeH="0" baseline="0" noProof="0" dirty="0">
                <a:ln>
                  <a:noFill/>
                </a:ln>
                <a:solidFill>
                  <a:prstClr val="black"/>
                </a:solidFill>
                <a:effectLst/>
                <a:uLnTx/>
                <a:uFillTx/>
                <a:ea typeface="ＭＳ Ｐゴシック"/>
              </a:endParaRPr>
            </a:p>
          </p:txBody>
        </p:sp>
      </p:grpSp>
      <p:cxnSp>
        <p:nvCxnSpPr>
          <p:cNvPr id="54" name="カギ線コネクタ 37"/>
          <p:cNvCxnSpPr/>
          <p:nvPr/>
        </p:nvCxnSpPr>
        <p:spPr>
          <a:xfrm rot="5400000" flipH="1" flipV="1">
            <a:off x="1632593" y="2938079"/>
            <a:ext cx="1160812" cy="2"/>
          </a:xfrm>
          <a:prstGeom prst="bentConnector3">
            <a:avLst>
              <a:gd name="adj1" fmla="val 50000"/>
            </a:avLst>
          </a:prstGeom>
          <a:noFill/>
          <a:ln w="28575" cap="flat" cmpd="sng" algn="ctr">
            <a:solidFill>
              <a:srgbClr val="4F81BD">
                <a:shade val="95000"/>
                <a:satMod val="105000"/>
              </a:srgbClr>
            </a:solidFill>
            <a:prstDash val="solid"/>
            <a:tailEnd type="arrow"/>
          </a:ln>
          <a:effectLst/>
        </p:spPr>
      </p:cxnSp>
    </p:spTree>
    <p:extLst>
      <p:ext uri="{BB962C8B-B14F-4D97-AF65-F5344CB8AC3E}">
        <p14:creationId xmlns:p14="http://schemas.microsoft.com/office/powerpoint/2010/main" val="3392815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Straight Connector 14"/>
          <p:cNvCxnSpPr>
            <a:endCxn id="38" idx="2"/>
          </p:cNvCxnSpPr>
          <p:nvPr/>
        </p:nvCxnSpPr>
        <p:spPr>
          <a:xfrm>
            <a:off x="3133593" y="3058168"/>
            <a:ext cx="606557" cy="1768"/>
          </a:xfrm>
          <a:prstGeom prst="line">
            <a:avLst/>
          </a:prstGeom>
          <a:noFill/>
          <a:ln w="50800" cap="flat" cmpd="sng" algn="ctr">
            <a:solidFill>
              <a:schemeClr val="bg1">
                <a:lumMod val="25000"/>
                <a:lumOff val="75000"/>
              </a:schemeClr>
            </a:solidFill>
            <a:prstDash val="solid"/>
          </a:ln>
          <a:effectLst/>
        </p:spPr>
      </p:cxnSp>
      <p:cxnSp>
        <p:nvCxnSpPr>
          <p:cNvPr id="82" name="Straight Connector 14"/>
          <p:cNvCxnSpPr/>
          <p:nvPr/>
        </p:nvCxnSpPr>
        <p:spPr>
          <a:xfrm flipV="1">
            <a:off x="3194439" y="2463587"/>
            <a:ext cx="507958" cy="451126"/>
          </a:xfrm>
          <a:prstGeom prst="line">
            <a:avLst/>
          </a:prstGeom>
          <a:noFill/>
          <a:ln w="50800" cap="flat" cmpd="sng" algn="ctr">
            <a:solidFill>
              <a:schemeClr val="accent1">
                <a:lumMod val="40000"/>
                <a:lumOff val="60000"/>
              </a:schemeClr>
            </a:solidFill>
            <a:prstDash val="sysDash"/>
          </a:ln>
          <a:effectLst/>
        </p:spPr>
      </p:cxnSp>
      <p:sp>
        <p:nvSpPr>
          <p:cNvPr id="2" name="Title 1"/>
          <p:cNvSpPr>
            <a:spLocks noGrp="1"/>
          </p:cNvSpPr>
          <p:nvPr>
            <p:ph type="ctrTitle"/>
          </p:nvPr>
        </p:nvSpPr>
        <p:spPr/>
        <p:txBody>
          <a:bodyPr/>
          <a:lstStyle/>
          <a:p>
            <a:r>
              <a:rPr lang="en-US" dirty="0" err="1"/>
              <a:t>Lytics</a:t>
            </a:r>
            <a:r>
              <a:rPr lang="en-US" dirty="0"/>
              <a:t> SMD Roadmap</a:t>
            </a:r>
          </a:p>
        </p:txBody>
      </p:sp>
      <p:grpSp>
        <p:nvGrpSpPr>
          <p:cNvPr id="6" name="Group 5"/>
          <p:cNvGrpSpPr/>
          <p:nvPr/>
        </p:nvGrpSpPr>
        <p:grpSpPr>
          <a:xfrm>
            <a:off x="285750" y="522514"/>
            <a:ext cx="8462010" cy="5957532"/>
            <a:chOff x="285750" y="314869"/>
            <a:chExt cx="8462010" cy="5957532"/>
          </a:xfrm>
        </p:grpSpPr>
        <p:sp>
          <p:nvSpPr>
            <p:cNvPr id="7" name="AutoShape 25"/>
            <p:cNvSpPr>
              <a:spLocks noChangeArrowheads="1"/>
            </p:cNvSpPr>
            <p:nvPr/>
          </p:nvSpPr>
          <p:spPr bwMode="auto">
            <a:xfrm rot="19804793">
              <a:off x="3213047" y="4579628"/>
              <a:ext cx="3488190" cy="519469"/>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F00">
                    <a:gamma/>
                    <a:tint val="0"/>
                    <a:invGamma/>
                  </a:srgbClr>
                </a:gs>
                <a:gs pos="100000">
                  <a:srgbClr val="FFFF00"/>
                </a:gs>
              </a:gsLst>
              <a:lin ang="0" scaled="1"/>
            </a:gradFill>
            <a:ln w="9525">
              <a:noFill/>
              <a:miter lim="800000"/>
              <a:headEnd/>
              <a:tailEnd/>
            </a:ln>
            <a:effectLst>
              <a:outerShdw dist="40161" dir="9693903" algn="ctr" rotWithShape="0">
                <a:srgbClr val="EEECE1"/>
              </a:outerShdw>
            </a:effectLst>
          </p:spPr>
          <p:txBody>
            <a:bodyPr wrap="none" anchor="ctr"/>
            <a:lstStyle/>
            <a:p>
              <a:pPr marL="0" marR="0" lvl="0" indent="0" algn="r" defTabSz="914400" eaLnBrk="1" fontAlgn="base" latinLnBrk="0" hangingPunct="1">
                <a:lnSpc>
                  <a:spcPct val="100000"/>
                </a:lnSpc>
                <a:spcBef>
                  <a:spcPct val="0"/>
                </a:spcBef>
                <a:spcAft>
                  <a:spcPct val="0"/>
                </a:spcAft>
                <a:buClrTx/>
                <a:buSzTx/>
                <a:buFontTx/>
                <a:buNone/>
                <a:tabLst/>
                <a:defRPr/>
              </a:pPr>
              <a:r>
                <a:rPr kumimoji="1" lang="en-US" sz="2000" b="0" i="0" u="none" strike="noStrike" kern="0" cap="none" spc="0" normalizeH="0" baseline="0" noProof="0" dirty="0">
                  <a:ln>
                    <a:noFill/>
                  </a:ln>
                  <a:solidFill>
                    <a:prstClr val="black"/>
                  </a:solidFill>
                  <a:effectLst/>
                  <a:uLnTx/>
                  <a:uFillTx/>
                  <a:latin typeface="Calibri"/>
                  <a:ea typeface="ＭＳ Ｐゴシック" charset="-128"/>
                  <a:cs typeface="Arial" panose="020B0604020202020204" pitchFamily="34" charset="0"/>
                </a:rPr>
                <a:t>Temperature</a:t>
              </a:r>
            </a:p>
          </p:txBody>
        </p:sp>
        <p:cxnSp>
          <p:nvCxnSpPr>
            <p:cNvPr id="8" name="Straight Arrow Connector 8"/>
            <p:cNvCxnSpPr/>
            <p:nvPr/>
          </p:nvCxnSpPr>
          <p:spPr>
            <a:xfrm>
              <a:off x="5636720" y="3741472"/>
              <a:ext cx="1187450" cy="0"/>
            </a:xfrm>
            <a:prstGeom prst="straightConnector1">
              <a:avLst/>
            </a:prstGeom>
            <a:noFill/>
            <a:ln w="50800" cap="flat" cmpd="sng" algn="ctr">
              <a:solidFill>
                <a:schemeClr val="bg1">
                  <a:lumMod val="25000"/>
                  <a:lumOff val="75000"/>
                </a:schemeClr>
              </a:solidFill>
              <a:prstDash val="solid"/>
              <a:headEnd type="none" w="med" len="med"/>
              <a:tailEnd type="none" w="med" len="med"/>
            </a:ln>
            <a:effectLst/>
          </p:spPr>
        </p:cxnSp>
        <p:cxnSp>
          <p:nvCxnSpPr>
            <p:cNvPr id="9" name="Straight Arrow Connector 8"/>
            <p:cNvCxnSpPr/>
            <p:nvPr/>
          </p:nvCxnSpPr>
          <p:spPr>
            <a:xfrm flipV="1">
              <a:off x="4362385" y="3717801"/>
              <a:ext cx="2623578" cy="1448743"/>
            </a:xfrm>
            <a:prstGeom prst="straightConnector1">
              <a:avLst/>
            </a:prstGeom>
            <a:noFill/>
            <a:ln w="50800" cap="flat" cmpd="sng" algn="ctr">
              <a:solidFill>
                <a:schemeClr val="bg1">
                  <a:lumMod val="25000"/>
                  <a:lumOff val="75000"/>
                </a:schemeClr>
              </a:solidFill>
              <a:prstDash val="solid"/>
              <a:headEnd type="none" w="med" len="med"/>
              <a:tailEnd type="none" w="med" len="med"/>
            </a:ln>
            <a:effectLst/>
          </p:spPr>
        </p:cxnSp>
        <p:cxnSp>
          <p:nvCxnSpPr>
            <p:cNvPr id="10" name="Straight Connector 14"/>
            <p:cNvCxnSpPr>
              <a:stCxn id="19" idx="7"/>
              <a:endCxn id="62" idx="3"/>
            </p:cNvCxnSpPr>
            <p:nvPr/>
          </p:nvCxnSpPr>
          <p:spPr>
            <a:xfrm flipV="1">
              <a:off x="2312215" y="3049119"/>
              <a:ext cx="507958" cy="451126"/>
            </a:xfrm>
            <a:prstGeom prst="line">
              <a:avLst/>
            </a:prstGeom>
            <a:noFill/>
            <a:ln w="50800" cap="flat" cmpd="sng" algn="ctr">
              <a:solidFill>
                <a:schemeClr val="bg1">
                  <a:lumMod val="25000"/>
                  <a:lumOff val="75000"/>
                </a:schemeClr>
              </a:solidFill>
              <a:prstDash val="solid"/>
            </a:ln>
            <a:effectLst/>
          </p:spPr>
        </p:cxnSp>
        <p:cxnSp>
          <p:nvCxnSpPr>
            <p:cNvPr id="11" name="Straight Arrow Connector 8"/>
            <p:cNvCxnSpPr/>
            <p:nvPr/>
          </p:nvCxnSpPr>
          <p:spPr>
            <a:xfrm flipV="1">
              <a:off x="3745207" y="768857"/>
              <a:ext cx="1345121" cy="1414352"/>
            </a:xfrm>
            <a:prstGeom prst="straightConnector1">
              <a:avLst/>
            </a:prstGeom>
            <a:noFill/>
            <a:ln w="38100" cap="flat" cmpd="sng" algn="ctr">
              <a:solidFill>
                <a:srgbClr val="00B0F0"/>
              </a:solidFill>
              <a:prstDash val="sysDash"/>
              <a:tailEnd type="arrow"/>
            </a:ln>
            <a:effectLst/>
          </p:spPr>
        </p:cxnSp>
        <p:cxnSp>
          <p:nvCxnSpPr>
            <p:cNvPr id="12" name="Straight Arrow Connector 36"/>
            <p:cNvCxnSpPr>
              <a:stCxn id="72" idx="0"/>
            </p:cNvCxnSpPr>
            <p:nvPr/>
          </p:nvCxnSpPr>
          <p:spPr>
            <a:xfrm flipV="1">
              <a:off x="2065338" y="877441"/>
              <a:ext cx="0" cy="4305300"/>
            </a:xfrm>
            <a:prstGeom prst="straightConnector1">
              <a:avLst/>
            </a:prstGeom>
            <a:noFill/>
            <a:ln w="50800" cap="flat" cmpd="sng" algn="ctr">
              <a:solidFill>
                <a:schemeClr val="bg1">
                  <a:lumMod val="25000"/>
                  <a:lumOff val="75000"/>
                </a:schemeClr>
              </a:solidFill>
              <a:prstDash val="solid"/>
              <a:tailEnd type="arrow"/>
            </a:ln>
            <a:effectLst/>
          </p:spPr>
        </p:cxnSp>
        <p:cxnSp>
          <p:nvCxnSpPr>
            <p:cNvPr id="13" name="Straight Connector 14"/>
            <p:cNvCxnSpPr/>
            <p:nvPr/>
          </p:nvCxnSpPr>
          <p:spPr>
            <a:xfrm flipV="1">
              <a:off x="1525048" y="4362108"/>
              <a:ext cx="2505118" cy="1418422"/>
            </a:xfrm>
            <a:prstGeom prst="line">
              <a:avLst/>
            </a:prstGeom>
            <a:noFill/>
            <a:ln w="50800" cap="flat" cmpd="sng" algn="ctr">
              <a:solidFill>
                <a:schemeClr val="bg1">
                  <a:lumMod val="25000"/>
                  <a:lumOff val="75000"/>
                </a:schemeClr>
              </a:solidFill>
              <a:prstDash val="solid"/>
            </a:ln>
            <a:effectLst/>
          </p:spPr>
        </p:cxnSp>
        <p:cxnSp>
          <p:nvCxnSpPr>
            <p:cNvPr id="14" name="Straight Arrow Connector 8"/>
            <p:cNvCxnSpPr/>
            <p:nvPr/>
          </p:nvCxnSpPr>
          <p:spPr>
            <a:xfrm flipV="1">
              <a:off x="6692583" y="1665476"/>
              <a:ext cx="2055177" cy="1140778"/>
            </a:xfrm>
            <a:prstGeom prst="straightConnector1">
              <a:avLst/>
            </a:prstGeom>
            <a:noFill/>
            <a:ln w="38100" cap="flat" cmpd="sng" algn="ctr">
              <a:solidFill>
                <a:srgbClr val="00B0F0"/>
              </a:solidFill>
              <a:prstDash val="sysDash"/>
              <a:tailEnd type="arrow"/>
            </a:ln>
            <a:effectLst/>
          </p:spPr>
        </p:cxnSp>
        <p:sp>
          <p:nvSpPr>
            <p:cNvPr id="15" name="AutoShape 14"/>
            <p:cNvSpPr>
              <a:spLocks noChangeArrowheads="1"/>
            </p:cNvSpPr>
            <p:nvPr/>
          </p:nvSpPr>
          <p:spPr bwMode="auto">
            <a:xfrm rot="16200000">
              <a:off x="-2235199" y="3261865"/>
              <a:ext cx="5510212" cy="468313"/>
            </a:xfrm>
            <a:custGeom>
              <a:avLst/>
              <a:gdLst>
                <a:gd name="G0" fmla="+- 17439 0 0"/>
                <a:gd name="G1" fmla="+- 4320 0 0"/>
                <a:gd name="G2" fmla="+- 21600 0 4320"/>
                <a:gd name="G3" fmla="+- 10800 0 4320"/>
                <a:gd name="G4" fmla="+- 21600 0 17439"/>
                <a:gd name="G5" fmla="*/ G4 G3 10800"/>
                <a:gd name="G6" fmla="+- 21600 0 G5"/>
                <a:gd name="T0" fmla="*/ 17439 w 21600"/>
                <a:gd name="T1" fmla="*/ 0 h 21600"/>
                <a:gd name="T2" fmla="*/ 0 w 21600"/>
                <a:gd name="T3" fmla="*/ 10800 h 21600"/>
                <a:gd name="T4" fmla="*/ 17439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7439" y="0"/>
                  </a:moveTo>
                  <a:lnTo>
                    <a:pt x="17439" y="4320"/>
                  </a:lnTo>
                  <a:lnTo>
                    <a:pt x="3375" y="4320"/>
                  </a:lnTo>
                  <a:lnTo>
                    <a:pt x="3375" y="17280"/>
                  </a:lnTo>
                  <a:lnTo>
                    <a:pt x="17439" y="17280"/>
                  </a:lnTo>
                  <a:lnTo>
                    <a:pt x="17439" y="21600"/>
                  </a:lnTo>
                  <a:lnTo>
                    <a:pt x="21600" y="10800"/>
                  </a:lnTo>
                  <a:close/>
                </a:path>
                <a:path w="21600" h="21600">
                  <a:moveTo>
                    <a:pt x="1350" y="4320"/>
                  </a:moveTo>
                  <a:lnTo>
                    <a:pt x="1350" y="17280"/>
                  </a:lnTo>
                  <a:lnTo>
                    <a:pt x="2700" y="17280"/>
                  </a:lnTo>
                  <a:lnTo>
                    <a:pt x="2700" y="4320"/>
                  </a:lnTo>
                  <a:close/>
                </a:path>
                <a:path w="21600" h="21600">
                  <a:moveTo>
                    <a:pt x="0" y="4320"/>
                  </a:moveTo>
                  <a:lnTo>
                    <a:pt x="0" y="17280"/>
                  </a:lnTo>
                  <a:lnTo>
                    <a:pt x="675" y="17280"/>
                  </a:lnTo>
                  <a:lnTo>
                    <a:pt x="675" y="4320"/>
                  </a:lnTo>
                  <a:close/>
                </a:path>
              </a:pathLst>
            </a:custGeom>
            <a:gradFill rotWithShape="1">
              <a:gsLst>
                <a:gs pos="0">
                  <a:srgbClr val="0000FF">
                    <a:gamma/>
                    <a:tint val="0"/>
                    <a:invGamma/>
                  </a:srgbClr>
                </a:gs>
                <a:gs pos="100000">
                  <a:srgbClr val="0000FF"/>
                </a:gs>
              </a:gsLst>
              <a:lin ang="0" scaled="1"/>
            </a:gradFill>
            <a:ln w="9525">
              <a:noFill/>
              <a:miter lim="800000"/>
              <a:headEnd/>
              <a:tailEnd/>
            </a:ln>
            <a:effectLst>
              <a:outerShdw dist="53882" dir="8100000" algn="ctr" rotWithShape="0">
                <a:srgbClr val="EEECE1"/>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sz="1800" b="0" i="0" u="none" strike="noStrike" kern="0" cap="none" spc="0" normalizeH="0" baseline="0" noProof="0" dirty="0">
                  <a:ln>
                    <a:noFill/>
                  </a:ln>
                  <a:solidFill>
                    <a:prstClr val="black"/>
                  </a:solidFill>
                  <a:effectLst/>
                  <a:uLnTx/>
                  <a:uFillTx/>
                  <a:latin typeface="Calibri"/>
                  <a:ea typeface="ＭＳ Ｐゴシック" charset="-128"/>
                  <a:cs typeface="Arial" panose="020B0604020202020204" pitchFamily="34" charset="0"/>
                </a:rPr>
                <a:t>Lower ESR</a:t>
              </a:r>
            </a:p>
          </p:txBody>
        </p:sp>
        <p:sp>
          <p:nvSpPr>
            <p:cNvPr id="16" name="Oval 5"/>
            <p:cNvSpPr/>
            <p:nvPr/>
          </p:nvSpPr>
          <p:spPr>
            <a:xfrm>
              <a:off x="903605" y="5696138"/>
              <a:ext cx="719138" cy="576263"/>
            </a:xfrm>
            <a:prstGeom prst="ellipse">
              <a:avLst/>
            </a:prstGeom>
            <a:solidFill>
              <a:sysClr val="window" lastClr="FFFFFF"/>
            </a:solid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VS</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grpSp>
          <p:nvGrpSpPr>
            <p:cNvPr id="17" name="グループ化 86"/>
            <p:cNvGrpSpPr/>
            <p:nvPr/>
          </p:nvGrpSpPr>
          <p:grpSpPr>
            <a:xfrm>
              <a:off x="1705115" y="5182966"/>
              <a:ext cx="5355104" cy="581248"/>
              <a:chOff x="1416704" y="5278663"/>
              <a:chExt cx="5355104" cy="581248"/>
            </a:xfrm>
            <a:solidFill>
              <a:sysClr val="window" lastClr="FFFFFF"/>
            </a:solidFill>
          </p:grpSpPr>
          <p:cxnSp>
            <p:nvCxnSpPr>
              <p:cNvPr id="71" name="Straight Arrow Connector 10"/>
              <p:cNvCxnSpPr>
                <a:stCxn id="72" idx="6"/>
              </p:cNvCxnSpPr>
              <p:nvPr/>
            </p:nvCxnSpPr>
            <p:spPr>
              <a:xfrm>
                <a:off x="2136784" y="5566695"/>
                <a:ext cx="4635024" cy="5184"/>
              </a:xfrm>
              <a:prstGeom prst="straightConnector1">
                <a:avLst/>
              </a:prstGeom>
              <a:grpFill/>
              <a:ln w="50800" cap="flat" cmpd="sng" algn="ctr">
                <a:solidFill>
                  <a:schemeClr val="bg1">
                    <a:lumMod val="25000"/>
                    <a:lumOff val="75000"/>
                  </a:schemeClr>
                </a:solidFill>
                <a:prstDash val="solid"/>
                <a:tailEnd type="arrow"/>
              </a:ln>
              <a:effectLst/>
            </p:spPr>
          </p:cxnSp>
          <p:sp>
            <p:nvSpPr>
              <p:cNvPr id="72" name="Oval 22"/>
              <p:cNvSpPr/>
              <p:nvPr/>
            </p:nvSpPr>
            <p:spPr>
              <a:xfrm>
                <a:off x="1416704" y="5278663"/>
                <a:ext cx="720080" cy="576064"/>
              </a:xfrm>
              <a:prstGeom prst="ellipse">
                <a:avLst/>
              </a:prstGeom>
              <a:grp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HA</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73" name="Oval 23"/>
              <p:cNvSpPr/>
              <p:nvPr/>
            </p:nvSpPr>
            <p:spPr>
              <a:xfrm>
                <a:off x="2701674" y="5283847"/>
                <a:ext cx="720080" cy="576064"/>
              </a:xfrm>
              <a:prstGeom prst="ellipse">
                <a:avLst/>
              </a:prstGeom>
              <a:grp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HB</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74" name="Oval 24"/>
              <p:cNvSpPr/>
              <p:nvPr/>
            </p:nvSpPr>
            <p:spPr>
              <a:xfrm>
                <a:off x="3997818" y="5283847"/>
                <a:ext cx="720080" cy="576064"/>
              </a:xfrm>
              <a:prstGeom prst="ellipse">
                <a:avLst/>
              </a:prstGeom>
              <a:grp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HC</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75" name="Oval 25"/>
              <p:cNvSpPr/>
              <p:nvPr/>
            </p:nvSpPr>
            <p:spPr>
              <a:xfrm>
                <a:off x="5221954" y="5283847"/>
                <a:ext cx="720080" cy="576064"/>
              </a:xfrm>
              <a:prstGeom prst="ellipse">
                <a:avLst/>
              </a:prstGeom>
              <a:grp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HD</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grpSp>
        <p:sp>
          <p:nvSpPr>
            <p:cNvPr id="18" name="Oval 26"/>
            <p:cNvSpPr/>
            <p:nvPr/>
          </p:nvSpPr>
          <p:spPr>
            <a:xfrm>
              <a:off x="1704975" y="4360416"/>
              <a:ext cx="720725" cy="576262"/>
            </a:xfrm>
            <a:prstGeom prst="ellipse">
              <a:avLst/>
            </a:prstGeom>
            <a:solidFill>
              <a:sysClr val="window" lastClr="FFFFFF"/>
            </a:solid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FC</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19" name="Oval 27"/>
            <p:cNvSpPr/>
            <p:nvPr/>
          </p:nvSpPr>
          <p:spPr>
            <a:xfrm>
              <a:off x="1697038" y="3415853"/>
              <a:ext cx="720725" cy="576263"/>
            </a:xfrm>
            <a:prstGeom prst="ellipse">
              <a:avLst/>
            </a:prstGeom>
            <a:solidFill>
              <a:sysClr val="window" lastClr="FFFFFF"/>
            </a:solidFill>
            <a:ln w="2540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FK</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20" name="Oval 28"/>
            <p:cNvSpPr/>
            <p:nvPr/>
          </p:nvSpPr>
          <p:spPr>
            <a:xfrm>
              <a:off x="1693863" y="2569398"/>
              <a:ext cx="720725" cy="576263"/>
            </a:xfrm>
            <a:prstGeom prst="ellipse">
              <a:avLst/>
            </a:prstGeom>
            <a:solidFill>
              <a:sysClr val="window" lastClr="FFFFFF"/>
            </a:solidFill>
            <a:ln w="28575"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FP</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21" name="Oval 32"/>
            <p:cNvSpPr/>
            <p:nvPr/>
          </p:nvSpPr>
          <p:spPr>
            <a:xfrm>
              <a:off x="2843213" y="4412803"/>
              <a:ext cx="720725" cy="576263"/>
            </a:xfrm>
            <a:prstGeom prst="ellipse">
              <a:avLst/>
            </a:prstGeom>
            <a:solidFill>
              <a:sysClr val="window" lastClr="FFFFFF"/>
            </a:solid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TG</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22" name="Oval 33"/>
            <p:cNvSpPr/>
            <p:nvPr/>
          </p:nvSpPr>
          <p:spPr>
            <a:xfrm>
              <a:off x="3892693" y="4274522"/>
              <a:ext cx="720725" cy="513075"/>
            </a:xfrm>
            <a:prstGeom prst="ellipse">
              <a:avLst/>
            </a:prstGeom>
            <a:solidFill>
              <a:sysClr val="window" lastClr="FFFFFF"/>
            </a:solidFill>
            <a:ln w="25400" cap="flat" cmpd="sng" algn="ctr">
              <a:solidFill>
                <a:schemeClr val="bg1">
                  <a:lumMod val="25000"/>
                  <a:lumOff val="75000"/>
                </a:scheme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TK</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23" name="Oval 34"/>
            <p:cNvSpPr/>
            <p:nvPr/>
          </p:nvSpPr>
          <p:spPr>
            <a:xfrm>
              <a:off x="5992847" y="2709421"/>
              <a:ext cx="720725" cy="576262"/>
            </a:xfrm>
            <a:prstGeom prst="ellipse">
              <a:avLst/>
            </a:prstGeom>
            <a:solidFill>
              <a:schemeClr val="bg2"/>
            </a:solidFill>
            <a:ln w="28575" cap="flat" cmpd="sng" algn="ctr">
              <a:solidFill>
                <a:srgbClr val="FFC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kern="0" dirty="0">
                  <a:solidFill>
                    <a:prstClr val="black"/>
                  </a:solidFill>
                  <a:latin typeface="Calibri"/>
                  <a:cs typeface="Arial" panose="020B0604020202020204" pitchFamily="34" charset="0"/>
                </a:rPr>
                <a:t>T</a:t>
              </a:r>
              <a:r>
                <a:rPr kumimoji="1" lang="en-US" altLang="ja-JP" sz="1600" b="1" kern="0" dirty="0">
                  <a:solidFill>
                    <a:prstClr val="black"/>
                  </a:solidFill>
                  <a:latin typeface="Calibri"/>
                  <a:cs typeface="Arial" panose="020B0604020202020204" pitchFamily="34" charset="0"/>
                </a:rPr>
                <a:t>C</a:t>
              </a:r>
              <a:endParaRPr kumimoji="1" lang="en-MY" sz="1600" b="1" kern="0" dirty="0">
                <a:solidFill>
                  <a:prstClr val="black"/>
                </a:solidFill>
                <a:latin typeface="Calibri"/>
                <a:cs typeface="Arial" panose="020B0604020202020204" pitchFamily="34" charset="0"/>
              </a:endParaRPr>
            </a:p>
          </p:txBody>
        </p:sp>
        <p:sp>
          <p:nvSpPr>
            <p:cNvPr id="24" name="Oval 35"/>
            <p:cNvSpPr/>
            <p:nvPr/>
          </p:nvSpPr>
          <p:spPr>
            <a:xfrm>
              <a:off x="6682990" y="3444429"/>
              <a:ext cx="719138" cy="576262"/>
            </a:xfrm>
            <a:prstGeom prst="ellipse">
              <a:avLst/>
            </a:prstGeom>
            <a:solidFill>
              <a:schemeClr val="bg2"/>
            </a:solidFill>
            <a:ln w="25400" cap="flat" cmpd="sng" algn="ctr">
              <a:solidFill>
                <a:srgbClr val="FFC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TQ</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25" name="Text Box 31"/>
            <p:cNvSpPr txBox="1">
              <a:spLocks noChangeArrowheads="1"/>
            </p:cNvSpPr>
            <p:nvPr/>
          </p:nvSpPr>
          <p:spPr bwMode="auto">
            <a:xfrm>
              <a:off x="522939" y="2672903"/>
              <a:ext cx="1206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000" b="1" i="1" dirty="0">
                  <a:solidFill>
                    <a:prstClr val="black"/>
                  </a:solidFill>
                  <a:latin typeface="Calibri"/>
                  <a:ea typeface="ＭＳ Ｐゴシック" charset="-128"/>
                </a:rPr>
                <a:t>105ºC 2000h</a:t>
              </a:r>
              <a:br>
                <a:rPr kumimoji="1" lang="en-US" altLang="ja-JP" sz="1000" b="1" i="1" dirty="0">
                  <a:solidFill>
                    <a:prstClr val="black"/>
                  </a:solidFill>
                  <a:latin typeface="Calibri"/>
                  <a:ea typeface="ＭＳ Ｐゴシック" charset="-128"/>
                </a:rPr>
              </a:br>
              <a:r>
                <a:rPr kumimoji="1" lang="en-US" altLang="ja-JP" sz="1000" b="1" i="1" dirty="0">
                  <a:solidFill>
                    <a:prstClr val="black"/>
                  </a:solidFill>
                  <a:latin typeface="Calibri"/>
                  <a:ea typeface="ＭＳ Ｐゴシック" charset="-128"/>
                </a:rPr>
                <a:t>60mΩ </a:t>
              </a:r>
            </a:p>
          </p:txBody>
        </p:sp>
        <p:sp>
          <p:nvSpPr>
            <p:cNvPr id="26" name="Text Box 31"/>
            <p:cNvSpPr txBox="1">
              <a:spLocks noChangeArrowheads="1"/>
            </p:cNvSpPr>
            <p:nvPr/>
          </p:nvSpPr>
          <p:spPr bwMode="auto">
            <a:xfrm>
              <a:off x="522145" y="4462016"/>
              <a:ext cx="12080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kumimoji="1" lang="en-US" altLang="ja-JP" sz="1000" b="1" i="1" dirty="0">
                  <a:solidFill>
                    <a:prstClr val="black"/>
                  </a:solidFill>
                  <a:latin typeface="Calibri"/>
                  <a:ea typeface="ＭＳ Ｐゴシック" charset="-128"/>
                </a:rPr>
                <a:t>105ºC 1000h</a:t>
              </a:r>
              <a:br>
                <a:rPr kumimoji="1" lang="en-US" altLang="ja-JP" sz="1000" b="1" i="1" dirty="0">
                  <a:solidFill>
                    <a:prstClr val="black"/>
                  </a:solidFill>
                  <a:latin typeface="Calibri"/>
                  <a:ea typeface="ＭＳ Ｐゴシック" charset="-128"/>
                </a:rPr>
              </a:br>
              <a:r>
                <a:rPr kumimoji="1" lang="en-US" altLang="ja-JP" sz="1000" b="1" i="1" dirty="0">
                  <a:solidFill>
                    <a:prstClr val="black"/>
                  </a:solidFill>
                  <a:latin typeface="Calibri"/>
                  <a:ea typeface="ＭＳ Ｐゴシック" charset="-128"/>
                </a:rPr>
                <a:t>150mΩ </a:t>
              </a:r>
            </a:p>
          </p:txBody>
        </p:sp>
        <p:sp>
          <p:nvSpPr>
            <p:cNvPr id="27" name="Text Box 31"/>
            <p:cNvSpPr txBox="1">
              <a:spLocks noChangeArrowheads="1"/>
            </p:cNvSpPr>
            <p:nvPr/>
          </p:nvSpPr>
          <p:spPr bwMode="auto">
            <a:xfrm>
              <a:off x="522146" y="3531106"/>
              <a:ext cx="12080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000" b="1" i="1" dirty="0">
                  <a:solidFill>
                    <a:prstClr val="black"/>
                  </a:solidFill>
                  <a:latin typeface="Calibri"/>
                  <a:ea typeface="ＭＳ Ｐゴシック" charset="-128"/>
                </a:rPr>
                <a:t>105ºC 2000h</a:t>
              </a:r>
              <a:br>
                <a:rPr kumimoji="1" lang="en-US" altLang="ja-JP" sz="1000" b="1" i="1" dirty="0">
                  <a:solidFill>
                    <a:prstClr val="black"/>
                  </a:solidFill>
                  <a:latin typeface="Calibri"/>
                  <a:ea typeface="ＭＳ Ｐゴシック" charset="-128"/>
                </a:rPr>
              </a:br>
              <a:r>
                <a:rPr kumimoji="1" lang="en-US" altLang="ja-JP" sz="1000" b="1" i="1" dirty="0">
                  <a:solidFill>
                    <a:prstClr val="black"/>
                  </a:solidFill>
                  <a:latin typeface="Calibri"/>
                  <a:ea typeface="ＭＳ Ｐゴシック" charset="-128"/>
                </a:rPr>
                <a:t>80mΩ</a:t>
              </a:r>
            </a:p>
          </p:txBody>
        </p:sp>
        <p:sp>
          <p:nvSpPr>
            <p:cNvPr id="28" name="Text Box 31"/>
            <p:cNvSpPr txBox="1">
              <a:spLocks noChangeArrowheads="1"/>
            </p:cNvSpPr>
            <p:nvPr/>
          </p:nvSpPr>
          <p:spPr bwMode="auto">
            <a:xfrm>
              <a:off x="2751138" y="5816153"/>
              <a:ext cx="14271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105ºC 2000h</a:t>
              </a:r>
            </a:p>
          </p:txBody>
        </p:sp>
        <p:sp>
          <p:nvSpPr>
            <p:cNvPr id="29" name="Text Box 31"/>
            <p:cNvSpPr txBox="1">
              <a:spLocks noChangeArrowheads="1"/>
            </p:cNvSpPr>
            <p:nvPr/>
          </p:nvSpPr>
          <p:spPr bwMode="auto">
            <a:xfrm>
              <a:off x="4070350" y="5816153"/>
              <a:ext cx="14271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105ºC 3000h</a:t>
              </a:r>
            </a:p>
          </p:txBody>
        </p:sp>
        <p:sp>
          <p:nvSpPr>
            <p:cNvPr id="30" name="Text Box 31"/>
            <p:cNvSpPr txBox="1">
              <a:spLocks noChangeArrowheads="1"/>
            </p:cNvSpPr>
            <p:nvPr/>
          </p:nvSpPr>
          <p:spPr bwMode="auto">
            <a:xfrm>
              <a:off x="5294313" y="5816153"/>
              <a:ext cx="14271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105ºC 5000h</a:t>
              </a:r>
              <a:r>
                <a:rPr kumimoji="1" lang="ja-JP" altLang="en-US" sz="1100" b="1" i="1" dirty="0">
                  <a:solidFill>
                    <a:prstClr val="black"/>
                  </a:solidFill>
                  <a:latin typeface="Calibri"/>
                  <a:ea typeface="ＭＳ Ｐゴシック" charset="-128"/>
                </a:rPr>
                <a:t> </a:t>
              </a:r>
              <a:endParaRPr kumimoji="1" lang="en-US" altLang="ja-JP" sz="1100" b="1" i="1" dirty="0">
                <a:solidFill>
                  <a:prstClr val="black"/>
                </a:solidFill>
                <a:latin typeface="Calibri"/>
                <a:ea typeface="ＭＳ Ｐゴシック" charset="-128"/>
              </a:endParaRPr>
            </a:p>
          </p:txBody>
        </p:sp>
        <p:sp>
          <p:nvSpPr>
            <p:cNvPr id="31" name="Text Box 31"/>
            <p:cNvSpPr txBox="1">
              <a:spLocks noChangeArrowheads="1"/>
            </p:cNvSpPr>
            <p:nvPr/>
          </p:nvSpPr>
          <p:spPr bwMode="auto">
            <a:xfrm>
              <a:off x="1477963" y="5803453"/>
              <a:ext cx="14271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105ºC 1000h</a:t>
              </a:r>
            </a:p>
          </p:txBody>
        </p:sp>
        <p:sp>
          <p:nvSpPr>
            <p:cNvPr id="32" name="Text Box 31"/>
            <p:cNvSpPr txBox="1">
              <a:spLocks noChangeArrowheads="1"/>
            </p:cNvSpPr>
            <p:nvPr/>
          </p:nvSpPr>
          <p:spPr bwMode="auto">
            <a:xfrm>
              <a:off x="625475" y="5457378"/>
              <a:ext cx="10731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85ºC 2000h</a:t>
              </a:r>
            </a:p>
          </p:txBody>
        </p:sp>
        <p:sp>
          <p:nvSpPr>
            <p:cNvPr id="33" name="Text Box 31"/>
            <p:cNvSpPr txBox="1">
              <a:spLocks noChangeArrowheads="1"/>
            </p:cNvSpPr>
            <p:nvPr/>
          </p:nvSpPr>
          <p:spPr bwMode="auto">
            <a:xfrm>
              <a:off x="2804795" y="4949378"/>
              <a:ext cx="14271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kumimoji="1" lang="en-US" altLang="ja-JP" sz="1100" b="1" i="1" dirty="0">
                  <a:solidFill>
                    <a:prstClr val="black"/>
                  </a:solidFill>
                  <a:latin typeface="Calibri"/>
                  <a:ea typeface="ＭＳ Ｐゴシック" charset="-128"/>
                </a:rPr>
                <a:t>125ºC 2000h</a:t>
              </a:r>
              <a:r>
                <a:rPr kumimoji="1" lang="ja-JP" altLang="en-US" sz="1100" b="1" i="1" dirty="0">
                  <a:solidFill>
                    <a:prstClr val="black"/>
                  </a:solidFill>
                  <a:latin typeface="Calibri"/>
                  <a:ea typeface="ＭＳ Ｐゴシック" charset="-128"/>
                </a:rPr>
                <a:t> </a:t>
              </a:r>
              <a:r>
                <a:rPr kumimoji="1" lang="en-US" altLang="ja-JP" sz="1100" b="1" i="1" dirty="0">
                  <a:solidFill>
                    <a:prstClr val="black"/>
                  </a:solidFill>
                  <a:latin typeface="Calibri"/>
                  <a:ea typeface="ＭＳ Ｐゴシック" charset="-128"/>
                </a:rPr>
                <a:t>300mΩ</a:t>
              </a:r>
            </a:p>
          </p:txBody>
        </p:sp>
        <p:sp>
          <p:nvSpPr>
            <p:cNvPr id="35" name="Text Box 31"/>
            <p:cNvSpPr txBox="1">
              <a:spLocks noChangeArrowheads="1"/>
            </p:cNvSpPr>
            <p:nvPr/>
          </p:nvSpPr>
          <p:spPr bwMode="auto">
            <a:xfrm>
              <a:off x="3782378" y="4414708"/>
              <a:ext cx="14271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125ºC 3000h</a:t>
              </a:r>
              <a:r>
                <a:rPr kumimoji="1" lang="ja-JP" altLang="en-US" sz="1100" b="1" i="1" dirty="0">
                  <a:solidFill>
                    <a:prstClr val="black"/>
                  </a:solidFill>
                  <a:latin typeface="Calibri"/>
                  <a:ea typeface="ＭＳ Ｐゴシック" charset="-128"/>
                </a:rPr>
                <a:t> </a:t>
              </a:r>
              <a:r>
                <a:rPr kumimoji="1" lang="en-US" altLang="ja-JP" sz="1100" b="1" i="1" dirty="0">
                  <a:solidFill>
                    <a:prstClr val="black"/>
                  </a:solidFill>
                  <a:latin typeface="Calibri"/>
                  <a:ea typeface="ＭＳ Ｐゴシック" charset="-128"/>
                </a:rPr>
                <a:t>200mΩ</a:t>
              </a:r>
            </a:p>
          </p:txBody>
        </p:sp>
        <p:sp>
          <p:nvSpPr>
            <p:cNvPr id="37" name="TextBox 76"/>
            <p:cNvSpPr txBox="1"/>
            <p:nvPr/>
          </p:nvSpPr>
          <p:spPr>
            <a:xfrm>
              <a:off x="3414078" y="1990145"/>
              <a:ext cx="719137" cy="338554"/>
            </a:xfrm>
            <a:prstGeom prst="rect">
              <a:avLst/>
            </a:prstGeom>
            <a:noFill/>
            <a:ln>
              <a:noFill/>
            </a:ln>
          </p:spPr>
          <p:txBody>
            <a:bodyPr>
              <a:spAutoFit/>
            </a:bodyPr>
            <a:lstStyle/>
            <a:p>
              <a:pPr algn="ctr" fontAlgn="base">
                <a:spcBef>
                  <a:spcPct val="0"/>
                </a:spcBef>
                <a:spcAft>
                  <a:spcPct val="0"/>
                </a:spcAft>
                <a:defRPr/>
              </a:pPr>
              <a:endParaRPr kumimoji="1" lang="en-MY" sz="1600" i="1" dirty="0">
                <a:solidFill>
                  <a:sysClr val="windowText" lastClr="000000"/>
                </a:solidFill>
                <a:latin typeface="Calibri"/>
                <a:ea typeface="ＭＳ Ｐゴシック" charset="-128"/>
                <a:cs typeface="Arial" panose="020B0604020202020204" pitchFamily="34" charset="0"/>
              </a:endParaRPr>
            </a:p>
          </p:txBody>
        </p:sp>
        <p:sp>
          <p:nvSpPr>
            <p:cNvPr id="38" name="Oval 67"/>
            <p:cNvSpPr/>
            <p:nvPr/>
          </p:nvSpPr>
          <p:spPr>
            <a:xfrm>
              <a:off x="3740150" y="2645916"/>
              <a:ext cx="719138" cy="412750"/>
            </a:xfrm>
            <a:prstGeom prst="ellipse">
              <a:avLst/>
            </a:prstGeom>
            <a:solidFill>
              <a:schemeClr val="bg2"/>
            </a:solidFill>
            <a:ln w="12700" cap="flat" cmpd="sng" algn="ctr">
              <a:solidFill>
                <a:schemeClr val="accent1"/>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rPr>
                <a:t>FTG</a:t>
              </a:r>
            </a:p>
          </p:txBody>
        </p:sp>
        <p:cxnSp>
          <p:nvCxnSpPr>
            <p:cNvPr id="40" name="Straight Connector 6"/>
            <p:cNvCxnSpPr/>
            <p:nvPr/>
          </p:nvCxnSpPr>
          <p:spPr>
            <a:xfrm flipV="1">
              <a:off x="3248791" y="2481505"/>
              <a:ext cx="245359" cy="217192"/>
            </a:xfrm>
            <a:prstGeom prst="line">
              <a:avLst/>
            </a:prstGeom>
            <a:noFill/>
            <a:ln w="28575" cap="flat" cmpd="sng" algn="ctr">
              <a:solidFill>
                <a:srgbClr val="0000FF"/>
              </a:solidFill>
              <a:prstDash val="sysDot"/>
            </a:ln>
            <a:effectLst/>
          </p:spPr>
        </p:cxnSp>
        <p:sp>
          <p:nvSpPr>
            <p:cNvPr id="41" name="Oval 67"/>
            <p:cNvSpPr/>
            <p:nvPr/>
          </p:nvSpPr>
          <p:spPr>
            <a:xfrm>
              <a:off x="7542330" y="1850994"/>
              <a:ext cx="720725" cy="510987"/>
            </a:xfrm>
            <a:prstGeom prst="ellipse">
              <a:avLst/>
            </a:prstGeom>
            <a:solidFill>
              <a:sysClr val="window" lastClr="FFFFFF"/>
            </a:solidFill>
            <a:ln w="38100" cap="flat" cmpd="sng" algn="ctr">
              <a:solidFill>
                <a:srgbClr val="FF0000"/>
              </a:solidFill>
              <a:prstDash val="sysDash"/>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en-MY" sz="1600" b="1" i="0" u="none" strike="noStrike" kern="0" cap="none" spc="0" normalizeH="0" baseline="0" noProof="0" dirty="0">
                <a:ln>
                  <a:noFill/>
                </a:ln>
                <a:solidFill>
                  <a:srgbClr val="1F04E6"/>
                </a:solidFill>
                <a:effectLst/>
                <a:uLnTx/>
                <a:uFillTx/>
                <a:latin typeface="Calibri"/>
                <a:cs typeface="Arial" panose="020B0604020202020204" pitchFamily="34" charset="0"/>
              </a:endParaRPr>
            </a:p>
          </p:txBody>
        </p:sp>
        <p:sp>
          <p:nvSpPr>
            <p:cNvPr id="42" name="TextBox 76"/>
            <p:cNvSpPr txBox="1"/>
            <p:nvPr/>
          </p:nvSpPr>
          <p:spPr>
            <a:xfrm>
              <a:off x="7390130" y="2049651"/>
              <a:ext cx="720725" cy="339725"/>
            </a:xfrm>
            <a:prstGeom prst="rect">
              <a:avLst/>
            </a:prstGeom>
            <a:noFill/>
            <a:ln>
              <a:noFill/>
            </a:ln>
          </p:spPr>
          <p:txBody>
            <a:bodyPr>
              <a:spAutoFit/>
            </a:bodyPr>
            <a:lstStyle/>
            <a:p>
              <a:pPr algn="ctr" fontAlgn="base">
                <a:spcBef>
                  <a:spcPct val="0"/>
                </a:spcBef>
                <a:spcAft>
                  <a:spcPct val="0"/>
                </a:spcAft>
                <a:defRPr/>
              </a:pPr>
              <a:r>
                <a:rPr kumimoji="1" lang="en-US" altLang="ja-JP" sz="1600" i="1" dirty="0">
                  <a:solidFill>
                    <a:sysClr val="windowText" lastClr="000000"/>
                  </a:solidFill>
                  <a:latin typeface="Calibri"/>
                  <a:ea typeface="ＭＳ Ｐゴシック" charset="-128"/>
                  <a:cs typeface="Arial" panose="020B0604020202020204" pitchFamily="34" charset="0"/>
                </a:rPr>
                <a:t>      T*</a:t>
              </a:r>
              <a:endParaRPr kumimoji="1" lang="en-MY" sz="1600" i="1" dirty="0">
                <a:solidFill>
                  <a:sysClr val="windowText" lastClr="000000"/>
                </a:solidFill>
                <a:latin typeface="Calibri"/>
                <a:ea typeface="ＭＳ Ｐゴシック" charset="-128"/>
                <a:cs typeface="Arial" panose="020B0604020202020204" pitchFamily="34" charset="0"/>
              </a:endParaRPr>
            </a:p>
          </p:txBody>
        </p:sp>
        <p:sp>
          <p:nvSpPr>
            <p:cNvPr id="44" name="Text Box 31"/>
            <p:cNvSpPr txBox="1">
              <a:spLocks noChangeArrowheads="1"/>
            </p:cNvSpPr>
            <p:nvPr/>
          </p:nvSpPr>
          <p:spPr bwMode="auto">
            <a:xfrm>
              <a:off x="2609850" y="3109466"/>
              <a:ext cx="9652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Downsizing</a:t>
              </a:r>
            </a:p>
          </p:txBody>
        </p:sp>
        <p:sp>
          <p:nvSpPr>
            <p:cNvPr id="45" name="Text Box 31"/>
            <p:cNvSpPr txBox="1">
              <a:spLocks noChangeArrowheads="1"/>
            </p:cNvSpPr>
            <p:nvPr/>
          </p:nvSpPr>
          <p:spPr bwMode="auto">
            <a:xfrm>
              <a:off x="3464719" y="981342"/>
              <a:ext cx="12271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r>
                <a:rPr kumimoji="1" lang="en-US" altLang="ja-JP" sz="1000" b="1" i="1" dirty="0">
                  <a:solidFill>
                    <a:prstClr val="black"/>
                  </a:solidFill>
                  <a:latin typeface="Calibri"/>
                  <a:ea typeface="ＭＳ Ｐゴシック" charset="-128"/>
                </a:rPr>
                <a:t>125ºC  4000h</a:t>
              </a:r>
            </a:p>
          </p:txBody>
        </p:sp>
        <p:sp>
          <p:nvSpPr>
            <p:cNvPr id="46" name="Oval 28"/>
            <p:cNvSpPr/>
            <p:nvPr/>
          </p:nvSpPr>
          <p:spPr>
            <a:xfrm>
              <a:off x="1704975" y="1195576"/>
              <a:ext cx="719138" cy="576262"/>
            </a:xfrm>
            <a:prstGeom prst="ellipse">
              <a:avLst/>
            </a:prstGeom>
            <a:solidFill>
              <a:schemeClr val="bg2"/>
            </a:solidFill>
            <a:ln w="25400" cap="flat" cmpd="sng" algn="ctr">
              <a:solidFill>
                <a:srgbClr val="0000FF"/>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ZA</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47" name="Oval 28"/>
            <p:cNvSpPr/>
            <p:nvPr/>
          </p:nvSpPr>
          <p:spPr>
            <a:xfrm>
              <a:off x="3745207" y="1223352"/>
              <a:ext cx="720725" cy="574675"/>
            </a:xfrm>
            <a:prstGeom prst="ellipse">
              <a:avLst/>
            </a:prstGeom>
            <a:solidFill>
              <a:schemeClr val="bg2"/>
            </a:solidFill>
            <a:ln w="25400" cap="flat" cmpd="sng" algn="ctr">
              <a:solidFill>
                <a:srgbClr val="0000FF"/>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ZC</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48" name="Text Box 31"/>
            <p:cNvSpPr txBox="1">
              <a:spLocks noChangeArrowheads="1"/>
            </p:cNvSpPr>
            <p:nvPr/>
          </p:nvSpPr>
          <p:spPr bwMode="auto">
            <a:xfrm>
              <a:off x="554054" y="1101278"/>
              <a:ext cx="154144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kumimoji="1" lang="en-US" altLang="ja-JP" sz="1000" b="1" i="1" dirty="0">
                  <a:solidFill>
                    <a:prstClr val="black"/>
                  </a:solidFill>
                  <a:latin typeface="Calibri"/>
                  <a:ea typeface="ＭＳ Ｐゴシック" charset="-128"/>
                </a:rPr>
                <a:t>105ºC 10000h</a:t>
              </a:r>
            </a:p>
          </p:txBody>
        </p:sp>
        <p:sp>
          <p:nvSpPr>
            <p:cNvPr id="51" name="Oval 67"/>
            <p:cNvSpPr/>
            <p:nvPr/>
          </p:nvSpPr>
          <p:spPr>
            <a:xfrm>
              <a:off x="7413961" y="4759193"/>
              <a:ext cx="247933" cy="205865"/>
            </a:xfrm>
            <a:prstGeom prst="ellipse">
              <a:avLst/>
            </a:prstGeom>
            <a:solidFill>
              <a:srgbClr val="0000FF"/>
            </a:solidFill>
            <a:ln w="25400" cap="flat" cmpd="sng" algn="ctr">
              <a:noFill/>
              <a:prstDash val="dash"/>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en-MY" sz="1600" b="1" i="0" u="none" strike="noStrike" kern="0" cap="none" spc="0" normalizeH="0" baseline="0" noProof="0" dirty="0">
                <a:ln>
                  <a:noFill/>
                </a:ln>
                <a:solidFill>
                  <a:srgbClr val="1F04E6"/>
                </a:solidFill>
                <a:effectLst/>
                <a:uLnTx/>
                <a:uFillTx/>
                <a:latin typeface="Calibri"/>
                <a:cs typeface="Arial" panose="020B0604020202020204" pitchFamily="34" charset="0"/>
              </a:endParaRPr>
            </a:p>
          </p:txBody>
        </p:sp>
        <p:sp>
          <p:nvSpPr>
            <p:cNvPr id="52" name="正方形/長方形 137"/>
            <p:cNvSpPr/>
            <p:nvPr/>
          </p:nvSpPr>
          <p:spPr>
            <a:xfrm>
              <a:off x="815340" y="314869"/>
              <a:ext cx="5192554" cy="1540472"/>
            </a:xfrm>
            <a:prstGeom prst="rect">
              <a:avLst/>
            </a:prstGeom>
            <a:noFill/>
            <a:ln w="28575" cap="flat" cmpd="sng" algn="ctr">
              <a:solidFill>
                <a:srgbClr val="0000FF"/>
              </a:solidFill>
              <a:prstDash val="solid"/>
            </a:ln>
            <a:effectLst/>
          </p:spPr>
          <p:txBody>
            <a:bodyPr lIns="360000" tIns="0" rIns="0" bIns="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800" b="1" i="0" u="none" strike="noStrike" kern="0" cap="none" spc="0" normalizeH="0" baseline="0" noProof="0" dirty="0">
                <a:ln>
                  <a:noFill/>
                </a:ln>
                <a:solidFill>
                  <a:prstClr val="black"/>
                </a:solidFill>
                <a:effectLst/>
                <a:uLnTx/>
                <a:uFillTx/>
                <a:latin typeface="Calibri"/>
                <a:ea typeface="ＭＳ Ｐゴシック"/>
              </a:endParaRPr>
            </a:p>
          </p:txBody>
        </p:sp>
        <p:sp>
          <p:nvSpPr>
            <p:cNvPr id="53" name="Oval 67"/>
            <p:cNvSpPr/>
            <p:nvPr/>
          </p:nvSpPr>
          <p:spPr>
            <a:xfrm>
              <a:off x="5090328" y="346421"/>
              <a:ext cx="720725" cy="576263"/>
            </a:xfrm>
            <a:prstGeom prst="ellipse">
              <a:avLst/>
            </a:prstGeom>
            <a:solidFill>
              <a:srgbClr val="0000FF"/>
            </a:solidFill>
            <a:ln w="38100" cap="flat" cmpd="sng" algn="ctr">
              <a:noFill/>
              <a:prstDash val="sysDash"/>
            </a:ln>
            <a:effectLst/>
          </p:spPr>
          <p:txBody>
            <a:bodyPr lIns="0" tIns="0" rIns="0" bIns="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altLang="ja-JP" sz="1800" b="1" i="1" u="none" strike="noStrike" kern="0" cap="none" spc="0" normalizeH="0" baseline="0" noProof="0" dirty="0">
                  <a:ln>
                    <a:noFill/>
                  </a:ln>
                  <a:solidFill>
                    <a:prstClr val="white"/>
                  </a:solidFill>
                  <a:effectLst/>
                  <a:uLnTx/>
                  <a:uFillTx/>
                  <a:latin typeface="Calibri"/>
                  <a:ea typeface="ＭＳ Ｐゴシック"/>
                  <a:cs typeface="Arial" panose="020B0604020202020204" pitchFamily="34" charset="0"/>
                </a:rPr>
                <a:t>ZE</a:t>
              </a:r>
              <a:endParaRPr kumimoji="1" lang="en-MY" sz="1800" b="1" i="1" u="none" strike="noStrike" kern="0" cap="none" spc="0" normalizeH="0" baseline="0" noProof="0" dirty="0">
                <a:ln>
                  <a:noFill/>
                </a:ln>
                <a:solidFill>
                  <a:prstClr val="white"/>
                </a:solidFill>
                <a:effectLst/>
                <a:uLnTx/>
                <a:uFillTx/>
                <a:latin typeface="Calibri"/>
                <a:cs typeface="Arial" panose="020B0604020202020204" pitchFamily="34" charset="0"/>
              </a:endParaRPr>
            </a:p>
          </p:txBody>
        </p:sp>
        <p:sp>
          <p:nvSpPr>
            <p:cNvPr id="55" name="Oval 33"/>
            <p:cNvSpPr/>
            <p:nvPr/>
          </p:nvSpPr>
          <p:spPr>
            <a:xfrm>
              <a:off x="5249107" y="3441383"/>
              <a:ext cx="720725" cy="576263"/>
            </a:xfrm>
            <a:prstGeom prst="ellipse">
              <a:avLst/>
            </a:prstGeom>
            <a:pattFill prst="ltVert">
              <a:fgClr>
                <a:srgbClr val="0000FF"/>
              </a:fgClr>
              <a:bgClr>
                <a:schemeClr val="bg2"/>
              </a:bgClr>
            </a:pattFill>
            <a:ln w="25400" cap="flat" cmpd="sng" algn="ctr">
              <a:solidFill>
                <a:srgbClr val="FFC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T</a:t>
              </a:r>
              <a:r>
                <a:rPr kumimoji="1" lang="en-US" altLang="ja-JP" sz="1600" b="1" i="0" u="none" strike="noStrike" kern="0" cap="none" spc="0" normalizeH="0" baseline="0" noProof="0" dirty="0">
                  <a:ln>
                    <a:noFill/>
                  </a:ln>
                  <a:solidFill>
                    <a:prstClr val="black"/>
                  </a:solidFill>
                  <a:effectLst/>
                  <a:uLnTx/>
                  <a:uFillTx/>
                  <a:latin typeface="Calibri"/>
                  <a:ea typeface="ＭＳ Ｐゴシック"/>
                  <a:cs typeface="Arial" panose="020B0604020202020204" pitchFamily="34" charset="0"/>
                </a:rPr>
                <a:t>P</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56" name="TextBox 68"/>
            <p:cNvSpPr txBox="1"/>
            <p:nvPr/>
          </p:nvSpPr>
          <p:spPr>
            <a:xfrm>
              <a:off x="3765451" y="3065903"/>
              <a:ext cx="904081" cy="261610"/>
            </a:xfrm>
            <a:prstGeom prst="rect">
              <a:avLst/>
            </a:prstGeom>
            <a:noFill/>
            <a:ln>
              <a:noFill/>
            </a:ln>
          </p:spPr>
          <p:txBody>
            <a:bodyPr wrap="square">
              <a:spAutoFit/>
            </a:bodyPr>
            <a:lstStyle/>
            <a:p>
              <a:pPr fontAlgn="base">
                <a:spcBef>
                  <a:spcPct val="0"/>
                </a:spcBef>
                <a:spcAft>
                  <a:spcPct val="0"/>
                </a:spcAft>
                <a:defRPr/>
              </a:pPr>
              <a:r>
                <a:rPr kumimoji="1" lang="en-US" sz="1100" b="1" i="1" dirty="0">
                  <a:solidFill>
                    <a:prstClr val="black"/>
                  </a:solidFill>
                  <a:latin typeface="Calibri"/>
                  <a:ea typeface="ＭＳ Ｐゴシック" charset="-128"/>
                  <a:cs typeface="Arial" panose="020B0604020202020204" pitchFamily="34" charset="0"/>
                </a:rPr>
                <a:t>Long life</a:t>
              </a:r>
              <a:endParaRPr kumimoji="1" lang="en-MY" sz="1100" b="1" i="1" dirty="0">
                <a:solidFill>
                  <a:prstClr val="black"/>
                </a:solidFill>
                <a:latin typeface="Calibri"/>
                <a:ea typeface="ＭＳ Ｐゴシック" charset="-128"/>
                <a:cs typeface="Arial" panose="020B0604020202020204" pitchFamily="34" charset="0"/>
              </a:endParaRPr>
            </a:p>
          </p:txBody>
        </p:sp>
        <p:sp>
          <p:nvSpPr>
            <p:cNvPr id="57" name="Text Box 31"/>
            <p:cNvSpPr txBox="1">
              <a:spLocks noChangeArrowheads="1"/>
            </p:cNvSpPr>
            <p:nvPr/>
          </p:nvSpPr>
          <p:spPr bwMode="auto">
            <a:xfrm>
              <a:off x="3477895" y="3587616"/>
              <a:ext cx="9652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en-US" altLang="ja-JP" sz="1100" b="1" i="1" dirty="0">
                  <a:solidFill>
                    <a:prstClr val="black"/>
                  </a:solidFill>
                  <a:latin typeface="Calibri"/>
                  <a:ea typeface="ＭＳ Ｐゴシック" charset="-128"/>
                </a:rPr>
                <a:t>Downsizing</a:t>
              </a:r>
            </a:p>
          </p:txBody>
        </p:sp>
        <p:cxnSp>
          <p:nvCxnSpPr>
            <p:cNvPr id="58" name="Straight Connector 6"/>
            <p:cNvCxnSpPr/>
            <p:nvPr/>
          </p:nvCxnSpPr>
          <p:spPr>
            <a:xfrm>
              <a:off x="6688138" y="2982312"/>
              <a:ext cx="653097" cy="0"/>
            </a:xfrm>
            <a:prstGeom prst="line">
              <a:avLst/>
            </a:prstGeom>
            <a:noFill/>
            <a:ln w="28575" cap="flat" cmpd="sng" algn="ctr">
              <a:solidFill>
                <a:schemeClr val="tx2">
                  <a:lumMod val="60000"/>
                  <a:lumOff val="40000"/>
                </a:schemeClr>
              </a:solidFill>
              <a:prstDash val="solid"/>
            </a:ln>
            <a:effectLst/>
          </p:spPr>
        </p:cxnSp>
        <p:sp>
          <p:nvSpPr>
            <p:cNvPr id="59" name="Oval 34"/>
            <p:cNvSpPr/>
            <p:nvPr/>
          </p:nvSpPr>
          <p:spPr>
            <a:xfrm>
              <a:off x="7319403" y="2675314"/>
              <a:ext cx="670712" cy="576262"/>
            </a:xfrm>
            <a:prstGeom prst="ellipse">
              <a:avLst/>
            </a:prstGeom>
            <a:solidFill>
              <a:schemeClr val="bg2"/>
            </a:solidFill>
            <a:ln w="28575" cap="flat" cmpd="sng" algn="ctr">
              <a:solidFill>
                <a:srgbClr val="FFC0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MY" sz="1300" b="1" i="0" u="none" strike="noStrike" kern="0" cap="none" spc="0" normalizeH="0" baseline="0" noProof="0" dirty="0">
                  <a:ln>
                    <a:noFill/>
                  </a:ln>
                  <a:effectLst/>
                  <a:uLnTx/>
                  <a:uFillTx/>
                  <a:latin typeface="Calibri"/>
                  <a:cs typeface="Arial" panose="020B0604020202020204" pitchFamily="34" charset="0"/>
                </a:rPr>
                <a:t>TCU</a:t>
              </a:r>
            </a:p>
          </p:txBody>
        </p:sp>
        <p:cxnSp>
          <p:nvCxnSpPr>
            <p:cNvPr id="61" name="Straight Connector 6"/>
            <p:cNvCxnSpPr/>
            <p:nvPr/>
          </p:nvCxnSpPr>
          <p:spPr>
            <a:xfrm>
              <a:off x="2438718" y="3714621"/>
              <a:ext cx="399732" cy="3175"/>
            </a:xfrm>
            <a:prstGeom prst="line">
              <a:avLst/>
            </a:prstGeom>
            <a:noFill/>
            <a:ln w="57150" cap="flat" cmpd="sng" algn="ctr">
              <a:solidFill>
                <a:schemeClr val="bg1">
                  <a:lumMod val="25000"/>
                  <a:lumOff val="75000"/>
                </a:schemeClr>
              </a:solidFill>
              <a:prstDash val="solid"/>
            </a:ln>
            <a:effectLst/>
          </p:spPr>
        </p:cxnSp>
        <p:sp>
          <p:nvSpPr>
            <p:cNvPr id="62" name="Oval 29"/>
            <p:cNvSpPr/>
            <p:nvPr/>
          </p:nvSpPr>
          <p:spPr>
            <a:xfrm>
              <a:off x="2714625" y="2558603"/>
              <a:ext cx="720725" cy="574675"/>
            </a:xfrm>
            <a:prstGeom prst="ellipse">
              <a:avLst/>
            </a:prstGeom>
            <a:solidFill>
              <a:schemeClr val="bg2"/>
            </a:solidFill>
            <a:ln w="2540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FT</a:t>
              </a:r>
            </a:p>
          </p:txBody>
        </p:sp>
        <p:sp>
          <p:nvSpPr>
            <p:cNvPr id="63" name="対角する 2 つの角を丸めた四角形 13"/>
            <p:cNvSpPr/>
            <p:nvPr/>
          </p:nvSpPr>
          <p:spPr>
            <a:xfrm>
              <a:off x="1517426" y="2128172"/>
              <a:ext cx="3266505" cy="1849340"/>
            </a:xfrm>
            <a:prstGeom prst="round2DiagRect">
              <a:avLst>
                <a:gd name="adj1" fmla="val 34947"/>
                <a:gd name="adj2" fmla="val 0"/>
              </a:avLst>
            </a:prstGeom>
            <a:no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円/楕円 159"/>
            <p:cNvSpPr/>
            <p:nvPr/>
          </p:nvSpPr>
          <p:spPr>
            <a:xfrm>
              <a:off x="1071255" y="2128171"/>
              <a:ext cx="1508456" cy="415142"/>
            </a:xfrm>
            <a:prstGeom prst="ellipse">
              <a:avLst/>
            </a:prstGeom>
            <a:solidFill>
              <a:srgbClr val="4FAD2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F-Family</a:t>
              </a:r>
            </a:p>
            <a:p>
              <a:pPr algn="ctr"/>
              <a:r>
                <a:rPr lang="en-US" sz="1100" b="1" dirty="0"/>
                <a:t>(Low ESR)</a:t>
              </a:r>
              <a:endParaRPr lang="en-IE" sz="1100" b="1" dirty="0"/>
            </a:p>
          </p:txBody>
        </p:sp>
        <p:sp>
          <p:nvSpPr>
            <p:cNvPr id="65" name="Text Box 31"/>
            <p:cNvSpPr txBox="1">
              <a:spLocks noChangeArrowheads="1"/>
            </p:cNvSpPr>
            <p:nvPr/>
          </p:nvSpPr>
          <p:spPr bwMode="auto">
            <a:xfrm>
              <a:off x="808990" y="573088"/>
              <a:ext cx="2946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defRPr/>
              </a:pPr>
              <a:r>
                <a:rPr lang="en-US" altLang="ja-JP" sz="1400" b="1" i="1" dirty="0">
                  <a:solidFill>
                    <a:srgbClr val="0000FF"/>
                  </a:solidFill>
                  <a:latin typeface="+mn-lt"/>
                </a:rPr>
                <a:t>Hybrid Capacitor </a:t>
              </a:r>
              <a:endParaRPr lang="en-US" altLang="ja-JP" sz="1050" b="1" i="1" dirty="0">
                <a:solidFill>
                  <a:srgbClr val="0000FF"/>
                </a:solidFill>
                <a:latin typeface="+mn-lt"/>
              </a:endParaRPr>
            </a:p>
          </p:txBody>
        </p:sp>
        <p:sp>
          <p:nvSpPr>
            <p:cNvPr id="66" name="TextBox 68"/>
            <p:cNvSpPr txBox="1"/>
            <p:nvPr/>
          </p:nvSpPr>
          <p:spPr>
            <a:xfrm>
              <a:off x="5706717" y="3227128"/>
              <a:ext cx="1296063" cy="261610"/>
            </a:xfrm>
            <a:prstGeom prst="rect">
              <a:avLst/>
            </a:prstGeom>
            <a:noFill/>
            <a:ln>
              <a:noFill/>
            </a:ln>
          </p:spPr>
          <p:txBody>
            <a:bodyPr wrap="square">
              <a:spAutoFit/>
            </a:bodyPr>
            <a:lstStyle/>
            <a:p>
              <a:pPr algn="ctr" fontAlgn="base">
                <a:spcBef>
                  <a:spcPct val="0"/>
                </a:spcBef>
                <a:spcAft>
                  <a:spcPct val="0"/>
                </a:spcAft>
                <a:defRPr/>
              </a:pPr>
              <a:r>
                <a:rPr kumimoji="1" lang="en-US" sz="1100" b="1" i="1" dirty="0">
                  <a:solidFill>
                    <a:prstClr val="black"/>
                  </a:solidFill>
                  <a:latin typeface="Calibri"/>
                  <a:ea typeface="ＭＳ Ｐゴシック" charset="-128"/>
                  <a:cs typeface="Arial" panose="020B0604020202020204" pitchFamily="34" charset="0"/>
                </a:rPr>
                <a:t>High ripple current</a:t>
              </a:r>
              <a:endParaRPr kumimoji="1" lang="en-MY" sz="1100" b="1" i="1" dirty="0">
                <a:solidFill>
                  <a:prstClr val="black"/>
                </a:solidFill>
                <a:latin typeface="Calibri"/>
                <a:ea typeface="ＭＳ Ｐゴシック" charset="-128"/>
                <a:cs typeface="Arial" panose="020B0604020202020204" pitchFamily="34" charset="0"/>
              </a:endParaRPr>
            </a:p>
          </p:txBody>
        </p:sp>
        <p:sp>
          <p:nvSpPr>
            <p:cNvPr id="67" name="TextBox 68"/>
            <p:cNvSpPr txBox="1"/>
            <p:nvPr/>
          </p:nvSpPr>
          <p:spPr>
            <a:xfrm>
              <a:off x="7017357" y="3227128"/>
              <a:ext cx="1296063" cy="261610"/>
            </a:xfrm>
            <a:prstGeom prst="rect">
              <a:avLst/>
            </a:prstGeom>
            <a:noFill/>
            <a:ln>
              <a:noFill/>
            </a:ln>
          </p:spPr>
          <p:txBody>
            <a:bodyPr wrap="square">
              <a:spAutoFit/>
            </a:bodyPr>
            <a:lstStyle/>
            <a:p>
              <a:pPr algn="ctr" fontAlgn="base">
                <a:spcBef>
                  <a:spcPct val="0"/>
                </a:spcBef>
                <a:spcAft>
                  <a:spcPct val="0"/>
                </a:spcAft>
                <a:defRPr/>
              </a:pPr>
              <a:r>
                <a:rPr kumimoji="1" lang="en-US" sz="1100" b="1" i="1" dirty="0">
                  <a:solidFill>
                    <a:prstClr val="black"/>
                  </a:solidFill>
                  <a:latin typeface="Calibri"/>
                  <a:ea typeface="ＭＳ Ｐゴシック" charset="-128"/>
                  <a:cs typeface="Arial" panose="020B0604020202020204" pitchFamily="34" charset="0"/>
                </a:rPr>
                <a:t>Large Cap.</a:t>
              </a:r>
              <a:endParaRPr kumimoji="1" lang="en-MY" sz="1100" b="1" i="1" dirty="0">
                <a:solidFill>
                  <a:prstClr val="black"/>
                </a:solidFill>
                <a:latin typeface="Calibri"/>
                <a:ea typeface="ＭＳ Ｐゴシック" charset="-128"/>
                <a:cs typeface="Arial" panose="020B0604020202020204" pitchFamily="34" charset="0"/>
              </a:endParaRPr>
            </a:p>
          </p:txBody>
        </p:sp>
        <p:sp>
          <p:nvSpPr>
            <p:cNvPr id="68" name="対角する 2 つの角を丸めた四角形 158"/>
            <p:cNvSpPr/>
            <p:nvPr/>
          </p:nvSpPr>
          <p:spPr>
            <a:xfrm>
              <a:off x="5006309" y="2049651"/>
              <a:ext cx="3307111" cy="2039302"/>
            </a:xfrm>
            <a:prstGeom prst="round2DiagRect">
              <a:avLst>
                <a:gd name="adj1" fmla="val 40571"/>
                <a:gd name="adj2" fmla="val 0"/>
              </a:avLst>
            </a:prstGeom>
            <a:noFill/>
            <a:ln w="63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円/楕円 161"/>
            <p:cNvSpPr/>
            <p:nvPr/>
          </p:nvSpPr>
          <p:spPr>
            <a:xfrm>
              <a:off x="5378292" y="2128171"/>
              <a:ext cx="2084546" cy="424656"/>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bg1"/>
                  </a:solidFill>
                </a:rPr>
                <a:t>T-Family</a:t>
              </a:r>
            </a:p>
            <a:p>
              <a:pPr algn="ctr"/>
              <a:r>
                <a:rPr lang="en-US" sz="1100" b="1" dirty="0">
                  <a:solidFill>
                    <a:schemeClr val="bg1"/>
                  </a:solidFill>
                </a:rPr>
                <a:t>(High-temperature)</a:t>
              </a:r>
              <a:endParaRPr lang="en-IE" sz="1100" b="1" dirty="0">
                <a:solidFill>
                  <a:schemeClr val="bg1"/>
                </a:solidFill>
              </a:endParaRPr>
            </a:p>
          </p:txBody>
        </p:sp>
        <p:sp>
          <p:nvSpPr>
            <p:cNvPr id="70" name="Oval 27"/>
            <p:cNvSpPr/>
            <p:nvPr/>
          </p:nvSpPr>
          <p:spPr>
            <a:xfrm>
              <a:off x="2838450" y="3411655"/>
              <a:ext cx="720725" cy="576263"/>
            </a:xfrm>
            <a:prstGeom prst="ellipse">
              <a:avLst/>
            </a:prstGeom>
            <a:pattFill prst="ltVert">
              <a:fgClr>
                <a:srgbClr val="0000FF"/>
              </a:fgClr>
              <a:bgClr>
                <a:schemeClr val="bg2"/>
              </a:bgClr>
            </a:pattFill>
            <a:ln w="2540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u="none" strike="noStrike" kern="0" cap="none" spc="0" normalizeH="0" baseline="0" noProof="0" dirty="0">
                  <a:ln>
                    <a:noFill/>
                  </a:ln>
                  <a:solidFill>
                    <a:prstClr val="black"/>
                  </a:solidFill>
                  <a:effectLst/>
                  <a:uLnTx/>
                  <a:uFillTx/>
                  <a:latin typeface="Calibri"/>
                  <a:cs typeface="Arial" panose="020B0604020202020204" pitchFamily="34" charset="0"/>
                </a:rPr>
                <a:t>FKS</a:t>
              </a:r>
              <a:endParaRPr kumimoji="1" lang="en-MY" sz="1600" b="1"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54" name="Text Box 31"/>
            <p:cNvSpPr txBox="1">
              <a:spLocks noChangeArrowheads="1"/>
            </p:cNvSpPr>
            <p:nvPr/>
          </p:nvSpPr>
          <p:spPr bwMode="auto">
            <a:xfrm>
              <a:off x="5129198" y="1257022"/>
              <a:ext cx="12255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r>
                <a:rPr kumimoji="1" lang="en-US" altLang="ja-JP" sz="1100" b="1" i="1" dirty="0">
                  <a:solidFill>
                    <a:prstClr val="black"/>
                  </a:solidFill>
                  <a:latin typeface="Calibri"/>
                  <a:ea typeface="ＭＳ Ｐゴシック" charset="-128"/>
                </a:rPr>
                <a:t>Large Cap.</a:t>
              </a:r>
            </a:p>
            <a:p>
              <a:pPr eaLnBrk="1" fontAlgn="base" hangingPunct="1">
                <a:spcBef>
                  <a:spcPct val="0"/>
                </a:spcBef>
                <a:spcAft>
                  <a:spcPct val="0"/>
                </a:spcAft>
                <a:defRPr/>
              </a:pPr>
              <a:r>
                <a:rPr kumimoji="1" lang="en-US" altLang="ja-JP" sz="1100" b="1" i="1" dirty="0">
                  <a:solidFill>
                    <a:prstClr val="black"/>
                  </a:solidFill>
                  <a:latin typeface="Calibri"/>
                  <a:ea typeface="ＭＳ Ｐゴシック" charset="-128"/>
                </a:rPr>
                <a:t>Higher ripple</a:t>
              </a:r>
            </a:p>
          </p:txBody>
        </p:sp>
        <p:sp>
          <p:nvSpPr>
            <p:cNvPr id="34" name="Text Box 31"/>
            <p:cNvSpPr txBox="1">
              <a:spLocks noChangeArrowheads="1"/>
            </p:cNvSpPr>
            <p:nvPr/>
          </p:nvSpPr>
          <p:spPr bwMode="auto">
            <a:xfrm>
              <a:off x="4896785" y="3988494"/>
              <a:ext cx="14271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de-DE" altLang="ja-JP" sz="1000" b="1" i="1" dirty="0">
                  <a:solidFill>
                    <a:prstClr val="black"/>
                  </a:solidFill>
                  <a:latin typeface="Calibri"/>
                  <a:ea typeface="ＭＳ Ｐゴシック" charset="-128"/>
                </a:rPr>
                <a:t>-50% ESR / </a:t>
              </a:r>
              <a:r>
                <a:rPr kumimoji="1" lang="de-DE" altLang="ja-JP" sz="1000" b="1" i="1" dirty="0" err="1">
                  <a:solidFill>
                    <a:prstClr val="black"/>
                  </a:solidFill>
                  <a:latin typeface="Calibri"/>
                  <a:ea typeface="ＭＳ Ｐゴシック" charset="-128"/>
                </a:rPr>
                <a:t>low</a:t>
              </a:r>
              <a:r>
                <a:rPr kumimoji="1" lang="de-DE" altLang="ja-JP" sz="1000" b="1" i="1" dirty="0">
                  <a:solidFill>
                    <a:prstClr val="black"/>
                  </a:solidFill>
                  <a:latin typeface="Calibri"/>
                  <a:ea typeface="ＭＳ Ｐゴシック" charset="-128"/>
                </a:rPr>
                <a:t> </a:t>
              </a:r>
              <a:r>
                <a:rPr kumimoji="1" lang="de-DE" altLang="ja-JP" sz="1000" b="1" i="1" dirty="0" err="1">
                  <a:solidFill>
                    <a:prstClr val="black"/>
                  </a:solidFill>
                  <a:latin typeface="Calibri"/>
                  <a:ea typeface="ＭＳ Ｐゴシック" charset="-128"/>
                </a:rPr>
                <a:t>temp</a:t>
              </a:r>
              <a:endParaRPr kumimoji="1" lang="en-US" altLang="ja-JP" sz="1000" b="1" i="1" dirty="0">
                <a:solidFill>
                  <a:prstClr val="black"/>
                </a:solidFill>
                <a:latin typeface="Calibri"/>
                <a:ea typeface="ＭＳ Ｐゴシック" charset="-128"/>
              </a:endParaRPr>
            </a:p>
          </p:txBody>
        </p:sp>
        <p:sp>
          <p:nvSpPr>
            <p:cNvPr id="36" name="Oval 67"/>
            <p:cNvSpPr/>
            <p:nvPr/>
          </p:nvSpPr>
          <p:spPr>
            <a:xfrm>
              <a:off x="3332332" y="2194009"/>
              <a:ext cx="719137" cy="416856"/>
            </a:xfrm>
            <a:prstGeom prst="ellipse">
              <a:avLst/>
            </a:prstGeom>
            <a:solidFill>
              <a:srgbClr val="0000FF"/>
            </a:solidFill>
            <a:ln w="38100" cap="flat" cmpd="sng" algn="ctr">
              <a:solidFill>
                <a:srgbClr val="00B05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MY" sz="1500" b="1" i="0" u="none" strike="noStrike" kern="0" cap="none" spc="0" normalizeH="0" baseline="0" noProof="0" dirty="0">
                  <a:ln>
                    <a:noFill/>
                  </a:ln>
                  <a:solidFill>
                    <a:schemeClr val="bg2"/>
                  </a:solidFill>
                  <a:effectLst/>
                  <a:uLnTx/>
                  <a:uFillTx/>
                  <a:latin typeface="Calibri"/>
                  <a:cs typeface="Arial" panose="020B0604020202020204" pitchFamily="34" charset="0"/>
                </a:rPr>
                <a:t>FTU</a:t>
              </a:r>
            </a:p>
          </p:txBody>
        </p:sp>
        <p:sp>
          <p:nvSpPr>
            <p:cNvPr id="43" name="TextBox 70"/>
            <p:cNvSpPr txBox="1"/>
            <p:nvPr/>
          </p:nvSpPr>
          <p:spPr>
            <a:xfrm>
              <a:off x="3829050" y="2327771"/>
              <a:ext cx="1130300" cy="246221"/>
            </a:xfrm>
            <a:prstGeom prst="rect">
              <a:avLst/>
            </a:prstGeom>
            <a:noFill/>
            <a:ln>
              <a:noFill/>
            </a:ln>
          </p:spPr>
          <p:txBody>
            <a:bodyPr>
              <a:spAutoFit/>
            </a:bodyPr>
            <a:lstStyle/>
            <a:p>
              <a:pPr algn="ctr" fontAlgn="base">
                <a:spcBef>
                  <a:spcPct val="0"/>
                </a:spcBef>
                <a:spcAft>
                  <a:spcPct val="0"/>
                </a:spcAft>
                <a:defRPr/>
              </a:pPr>
              <a:r>
                <a:rPr kumimoji="1" lang="en-US" sz="1000" b="1" i="1" dirty="0">
                  <a:solidFill>
                    <a:prstClr val="white">
                      <a:lumMod val="50000"/>
                    </a:prstClr>
                  </a:solidFill>
                  <a:latin typeface="Calibri"/>
                  <a:ea typeface="ＭＳ Ｐゴシック" charset="-128"/>
                  <a:cs typeface="Arial" panose="020B0604020202020204" pitchFamily="34" charset="0"/>
                </a:rPr>
                <a:t>Miniaturized </a:t>
              </a:r>
              <a:endParaRPr kumimoji="1" lang="en-MY" sz="1000" b="1" i="1" dirty="0">
                <a:solidFill>
                  <a:prstClr val="white">
                    <a:lumMod val="50000"/>
                  </a:prstClr>
                </a:solidFill>
                <a:latin typeface="Calibri"/>
                <a:ea typeface="ＭＳ Ｐゴシック" charset="-128"/>
                <a:cs typeface="Arial" panose="020B0604020202020204" pitchFamily="34" charset="0"/>
              </a:endParaRPr>
            </a:p>
          </p:txBody>
        </p:sp>
      </p:grpSp>
      <p:sp>
        <p:nvSpPr>
          <p:cNvPr id="76" name="AutoShape 16"/>
          <p:cNvSpPr>
            <a:spLocks noChangeArrowheads="1"/>
          </p:cNvSpPr>
          <p:nvPr/>
        </p:nvSpPr>
        <p:spPr bwMode="auto">
          <a:xfrm>
            <a:off x="1025525" y="6171604"/>
            <a:ext cx="7867650" cy="468313"/>
          </a:xfrm>
          <a:custGeom>
            <a:avLst/>
            <a:gdLst>
              <a:gd name="G0" fmla="+- 17439 0 0"/>
              <a:gd name="G1" fmla="+- 4320 0 0"/>
              <a:gd name="G2" fmla="+- 21600 0 4320"/>
              <a:gd name="G3" fmla="+- 10800 0 4320"/>
              <a:gd name="G4" fmla="+- 21600 0 17439"/>
              <a:gd name="G5" fmla="*/ G4 G3 10800"/>
              <a:gd name="G6" fmla="+- 21600 0 G5"/>
              <a:gd name="T0" fmla="*/ 17439 w 21600"/>
              <a:gd name="T1" fmla="*/ 0 h 21600"/>
              <a:gd name="T2" fmla="*/ 0 w 21600"/>
              <a:gd name="T3" fmla="*/ 10800 h 21600"/>
              <a:gd name="T4" fmla="*/ 17439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7439" y="0"/>
                </a:moveTo>
                <a:lnTo>
                  <a:pt x="17439" y="4320"/>
                </a:lnTo>
                <a:lnTo>
                  <a:pt x="3375" y="4320"/>
                </a:lnTo>
                <a:lnTo>
                  <a:pt x="3375" y="17280"/>
                </a:lnTo>
                <a:lnTo>
                  <a:pt x="17439" y="17280"/>
                </a:lnTo>
                <a:lnTo>
                  <a:pt x="17439" y="21600"/>
                </a:lnTo>
                <a:lnTo>
                  <a:pt x="21600" y="10800"/>
                </a:lnTo>
                <a:close/>
              </a:path>
              <a:path w="21600" h="21600">
                <a:moveTo>
                  <a:pt x="1350" y="4320"/>
                </a:moveTo>
                <a:lnTo>
                  <a:pt x="1350" y="17280"/>
                </a:lnTo>
                <a:lnTo>
                  <a:pt x="2700" y="17280"/>
                </a:lnTo>
                <a:lnTo>
                  <a:pt x="2700" y="4320"/>
                </a:lnTo>
                <a:close/>
              </a:path>
              <a:path w="21600" h="21600">
                <a:moveTo>
                  <a:pt x="0" y="4320"/>
                </a:moveTo>
                <a:lnTo>
                  <a:pt x="0" y="17280"/>
                </a:lnTo>
                <a:lnTo>
                  <a:pt x="675" y="17280"/>
                </a:lnTo>
                <a:lnTo>
                  <a:pt x="675" y="4320"/>
                </a:lnTo>
                <a:close/>
              </a:path>
            </a:pathLst>
          </a:custGeom>
          <a:gradFill rotWithShape="1">
            <a:gsLst>
              <a:gs pos="0">
                <a:srgbClr val="00FF00">
                  <a:gamma/>
                  <a:tint val="0"/>
                  <a:invGamma/>
                </a:srgbClr>
              </a:gs>
              <a:gs pos="100000">
                <a:srgbClr val="00FF00"/>
              </a:gs>
            </a:gsLst>
            <a:lin ang="0" scaled="1"/>
          </a:gradFill>
          <a:ln w="9525">
            <a:noFill/>
            <a:miter lim="800000"/>
            <a:headEnd/>
            <a:tailEnd/>
          </a:ln>
          <a:effectLst>
            <a:outerShdw dist="53882" dir="8100000" algn="ctr" rotWithShape="0">
              <a:srgbClr val="EEECE1"/>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sz="1800" b="0" i="0" u="none" strike="noStrike" kern="0" cap="none" spc="0" normalizeH="0" baseline="0" noProof="0" dirty="0">
                <a:ln>
                  <a:noFill/>
                </a:ln>
                <a:solidFill>
                  <a:prstClr val="black"/>
                </a:solidFill>
                <a:effectLst/>
                <a:uLnTx/>
                <a:uFillTx/>
                <a:latin typeface="Calibri"/>
                <a:ea typeface="ＭＳ Ｐゴシック" charset="-128"/>
                <a:cs typeface="Arial" panose="020B0604020202020204" pitchFamily="34" charset="0"/>
              </a:rPr>
              <a:t>Longer Life / Miniaturized</a:t>
            </a:r>
          </a:p>
        </p:txBody>
      </p:sp>
      <p:sp>
        <p:nvSpPr>
          <p:cNvPr id="77" name="Rounded Rectangle 76"/>
          <p:cNvSpPr/>
          <p:nvPr/>
        </p:nvSpPr>
        <p:spPr>
          <a:xfrm>
            <a:off x="6824170" y="30598"/>
            <a:ext cx="2140318" cy="3927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2"/>
                </a:solidFill>
              </a:rPr>
              <a:t>CONFIDENTIAL</a:t>
            </a:r>
          </a:p>
        </p:txBody>
      </p:sp>
      <p:sp>
        <p:nvSpPr>
          <p:cNvPr id="78" name="Oval 28"/>
          <p:cNvSpPr/>
          <p:nvPr/>
        </p:nvSpPr>
        <p:spPr>
          <a:xfrm>
            <a:off x="4497933" y="1424993"/>
            <a:ext cx="720725" cy="574675"/>
          </a:xfrm>
          <a:prstGeom prst="ellipse">
            <a:avLst/>
          </a:prstGeom>
          <a:solidFill>
            <a:schemeClr val="bg2"/>
          </a:solidFill>
          <a:ln w="25400" cap="flat" cmpd="sng" algn="ctr">
            <a:solidFill>
              <a:srgbClr val="0000FF"/>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1" lang="en-US" sz="1600" b="1" i="0" u="none" strike="noStrike" kern="0" cap="none" spc="0" normalizeH="0" baseline="0" noProof="0" dirty="0">
                <a:ln>
                  <a:noFill/>
                </a:ln>
                <a:solidFill>
                  <a:prstClr val="black"/>
                </a:solidFill>
                <a:effectLst/>
                <a:uLnTx/>
                <a:uFillTx/>
                <a:latin typeface="Calibri"/>
                <a:cs typeface="Arial" panose="020B0604020202020204" pitchFamily="34" charset="0"/>
              </a:rPr>
              <a:t>ZK</a:t>
            </a:r>
            <a:endParaRPr kumimoji="1" lang="en-MY" sz="1600" b="1" i="0" u="none" strike="noStrike" kern="0" cap="none" spc="0" normalizeH="0" baseline="0" noProof="0" dirty="0">
              <a:ln>
                <a:noFill/>
              </a:ln>
              <a:solidFill>
                <a:prstClr val="black"/>
              </a:solidFill>
              <a:effectLst/>
              <a:uLnTx/>
              <a:uFillTx/>
              <a:latin typeface="Calibri"/>
              <a:cs typeface="Arial" panose="020B0604020202020204" pitchFamily="34" charset="0"/>
            </a:endParaRPr>
          </a:p>
        </p:txBody>
      </p:sp>
      <p:sp>
        <p:nvSpPr>
          <p:cNvPr id="79" name="Text Box 31"/>
          <p:cNvSpPr txBox="1">
            <a:spLocks noChangeArrowheads="1"/>
          </p:cNvSpPr>
          <p:nvPr/>
        </p:nvSpPr>
        <p:spPr bwMode="auto">
          <a:xfrm>
            <a:off x="4262560" y="657622"/>
            <a:ext cx="12271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r>
              <a:rPr kumimoji="1" lang="en-US" altLang="ja-JP" sz="1000" b="1" i="1" dirty="0">
                <a:solidFill>
                  <a:prstClr val="black"/>
                </a:solidFill>
                <a:latin typeface="Calibri"/>
                <a:ea typeface="ＭＳ Ｐゴシック" charset="-128"/>
              </a:rPr>
              <a:t>145ºC  2000h</a:t>
            </a:r>
          </a:p>
        </p:txBody>
      </p:sp>
      <p:sp>
        <p:nvSpPr>
          <p:cNvPr id="88" name="TextBox 87"/>
          <p:cNvSpPr txBox="1"/>
          <p:nvPr/>
        </p:nvSpPr>
        <p:spPr>
          <a:xfrm>
            <a:off x="7831285" y="4915882"/>
            <a:ext cx="863540" cy="307777"/>
          </a:xfrm>
          <a:prstGeom prst="rect">
            <a:avLst/>
          </a:prstGeom>
          <a:noFill/>
        </p:spPr>
        <p:txBody>
          <a:bodyPr wrap="square" rtlCol="0">
            <a:spAutoFit/>
          </a:bodyPr>
          <a:lstStyle/>
          <a:p>
            <a:r>
              <a:rPr lang="en-US" sz="1400" dirty="0"/>
              <a:t>NPI</a:t>
            </a:r>
          </a:p>
        </p:txBody>
      </p:sp>
      <p:sp>
        <p:nvSpPr>
          <p:cNvPr id="89" name="Oval 67"/>
          <p:cNvSpPr/>
          <p:nvPr/>
        </p:nvSpPr>
        <p:spPr>
          <a:xfrm>
            <a:off x="7413962" y="5301158"/>
            <a:ext cx="240798" cy="189274"/>
          </a:xfrm>
          <a:prstGeom prst="ellipse">
            <a:avLst/>
          </a:prstGeom>
          <a:pattFill prst="ltVert">
            <a:fgClr>
              <a:srgbClr val="0000FF"/>
            </a:fgClr>
            <a:bgClr>
              <a:schemeClr val="bg2"/>
            </a:bgClr>
          </a:pattFill>
          <a:ln w="25400" cap="flat" cmpd="sng" algn="ctr">
            <a:noFill/>
            <a:prstDash val="dash"/>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en-MY" sz="1600" b="1" i="0" u="none" strike="noStrike" kern="0" cap="none" spc="0" normalizeH="0" baseline="0" noProof="0" dirty="0">
              <a:ln>
                <a:noFill/>
              </a:ln>
              <a:solidFill>
                <a:srgbClr val="1F04E6"/>
              </a:solidFill>
              <a:effectLst/>
              <a:uLnTx/>
              <a:uFillTx/>
              <a:latin typeface="Calibri"/>
              <a:cs typeface="Arial" panose="020B0604020202020204" pitchFamily="34" charset="0"/>
            </a:endParaRPr>
          </a:p>
        </p:txBody>
      </p:sp>
      <p:sp>
        <p:nvSpPr>
          <p:cNvPr id="90" name="TextBox 89"/>
          <p:cNvSpPr txBox="1"/>
          <p:nvPr/>
        </p:nvSpPr>
        <p:spPr>
          <a:xfrm>
            <a:off x="7842706" y="5241906"/>
            <a:ext cx="863540" cy="307777"/>
          </a:xfrm>
          <a:prstGeom prst="rect">
            <a:avLst/>
          </a:prstGeom>
          <a:noFill/>
        </p:spPr>
        <p:txBody>
          <a:bodyPr wrap="square" rtlCol="0">
            <a:spAutoFit/>
          </a:bodyPr>
          <a:lstStyle/>
          <a:p>
            <a:r>
              <a:rPr lang="en-US" sz="1400" dirty="0"/>
              <a:t>LE</a:t>
            </a:r>
          </a:p>
        </p:txBody>
      </p:sp>
      <p:sp>
        <p:nvSpPr>
          <p:cNvPr id="80" name="Text Box 31"/>
          <p:cNvSpPr txBox="1">
            <a:spLocks noChangeArrowheads="1"/>
          </p:cNvSpPr>
          <p:nvPr/>
        </p:nvSpPr>
        <p:spPr bwMode="auto">
          <a:xfrm>
            <a:off x="6247127" y="4193761"/>
            <a:ext cx="162160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60388" eaLnBrk="0" hangingPunct="0">
              <a:defRPr>
                <a:solidFill>
                  <a:schemeClr val="tx1"/>
                </a:solidFill>
                <a:latin typeface="Arial" pitchFamily="34" charset="0"/>
                <a:cs typeface="Arial" pitchFamily="34" charset="0"/>
              </a:defRPr>
            </a:lvl1pPr>
            <a:lvl2pPr marL="742950" indent="-285750" defTabSz="560388" eaLnBrk="0" hangingPunct="0">
              <a:defRPr>
                <a:solidFill>
                  <a:schemeClr val="tx1"/>
                </a:solidFill>
                <a:latin typeface="Arial" pitchFamily="34" charset="0"/>
                <a:cs typeface="Arial" pitchFamily="34" charset="0"/>
              </a:defRPr>
            </a:lvl2pPr>
            <a:lvl3pPr marL="1143000" indent="-228600" defTabSz="560388" eaLnBrk="0" hangingPunct="0">
              <a:defRPr>
                <a:solidFill>
                  <a:schemeClr val="tx1"/>
                </a:solidFill>
                <a:latin typeface="Arial" pitchFamily="34" charset="0"/>
                <a:cs typeface="Arial" pitchFamily="34" charset="0"/>
              </a:defRPr>
            </a:lvl3pPr>
            <a:lvl4pPr marL="1600200" indent="-228600" defTabSz="560388" eaLnBrk="0" hangingPunct="0">
              <a:defRPr>
                <a:solidFill>
                  <a:schemeClr val="tx1"/>
                </a:solidFill>
                <a:latin typeface="Arial" pitchFamily="34" charset="0"/>
                <a:cs typeface="Arial" pitchFamily="34" charset="0"/>
              </a:defRPr>
            </a:lvl4pPr>
            <a:lvl5pPr marL="2057400" indent="-228600" defTabSz="560388" eaLnBrk="0" hangingPunct="0">
              <a:defRPr>
                <a:solidFill>
                  <a:schemeClr val="tx1"/>
                </a:solidFill>
                <a:latin typeface="Arial" pitchFamily="34" charset="0"/>
                <a:cs typeface="Arial" pitchFamily="34" charset="0"/>
              </a:defRPr>
            </a:lvl5pPr>
            <a:lvl6pPr marL="2514600" indent="-228600" defTabSz="5603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603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603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60388"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defRPr/>
            </a:pPr>
            <a:r>
              <a:rPr kumimoji="1" lang="de-DE" altLang="ja-JP" sz="1000" b="1" i="1" dirty="0">
                <a:solidFill>
                  <a:prstClr val="black"/>
                </a:solidFill>
                <a:latin typeface="Calibri"/>
                <a:ea typeface="ＭＳ Ｐゴシック" charset="-128"/>
              </a:rPr>
              <a:t>1 </a:t>
            </a:r>
            <a:r>
              <a:rPr kumimoji="1" lang="de-DE" altLang="ja-JP" sz="1000" b="1" i="1" dirty="0" err="1">
                <a:solidFill>
                  <a:prstClr val="black"/>
                </a:solidFill>
                <a:latin typeface="Calibri"/>
                <a:ea typeface="ＭＳ Ｐゴシック" charset="-128"/>
              </a:rPr>
              <a:t>size</a:t>
            </a:r>
            <a:r>
              <a:rPr kumimoji="1" lang="de-DE" altLang="ja-JP" sz="1000" b="1" i="1" dirty="0">
                <a:solidFill>
                  <a:prstClr val="black"/>
                </a:solidFill>
                <a:latin typeface="Calibri"/>
                <a:ea typeface="ＭＳ Ｐゴシック" charset="-128"/>
              </a:rPr>
              <a:t> </a:t>
            </a:r>
            <a:r>
              <a:rPr kumimoji="1" lang="de-DE" altLang="ja-JP" sz="1000" b="1" i="1" dirty="0" err="1">
                <a:solidFill>
                  <a:prstClr val="black"/>
                </a:solidFill>
                <a:latin typeface="Calibri"/>
                <a:ea typeface="ＭＳ Ｐゴシック" charset="-128"/>
              </a:rPr>
              <a:t>smaller</a:t>
            </a:r>
            <a:r>
              <a:rPr kumimoji="1" lang="de-DE" altLang="ja-JP" sz="1000" b="1" i="1" dirty="0">
                <a:solidFill>
                  <a:prstClr val="black"/>
                </a:solidFill>
                <a:latin typeface="Calibri"/>
                <a:ea typeface="ＭＳ Ｐゴシック" charset="-128"/>
              </a:rPr>
              <a:t> </a:t>
            </a:r>
            <a:r>
              <a:rPr kumimoji="1" lang="de-DE" altLang="ja-JP" sz="1000" b="1" i="1" dirty="0" err="1">
                <a:solidFill>
                  <a:prstClr val="black"/>
                </a:solidFill>
                <a:latin typeface="Calibri"/>
                <a:ea typeface="ＭＳ Ｐゴシック" charset="-128"/>
              </a:rPr>
              <a:t>comp.</a:t>
            </a:r>
            <a:r>
              <a:rPr kumimoji="1" lang="de-DE" altLang="ja-JP" sz="1000" b="1" i="1" dirty="0">
                <a:solidFill>
                  <a:prstClr val="black"/>
                </a:solidFill>
                <a:latin typeface="Calibri"/>
                <a:ea typeface="ＭＳ Ｐゴシック" charset="-128"/>
              </a:rPr>
              <a:t> TK</a:t>
            </a:r>
            <a:endParaRPr kumimoji="1" lang="en-US" altLang="ja-JP" sz="1000" b="1" i="1" dirty="0">
              <a:solidFill>
                <a:prstClr val="black"/>
              </a:solidFill>
              <a:latin typeface="Calibri"/>
              <a:ea typeface="ＭＳ Ｐゴシック" charset="-128"/>
            </a:endParaRPr>
          </a:p>
        </p:txBody>
      </p:sp>
    </p:spTree>
    <p:extLst>
      <p:ext uri="{BB962C8B-B14F-4D97-AF65-F5344CB8AC3E}">
        <p14:creationId xmlns:p14="http://schemas.microsoft.com/office/powerpoint/2010/main" val="2805740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Rounded Corners 62"/>
          <p:cNvSpPr/>
          <p:nvPr/>
        </p:nvSpPr>
        <p:spPr>
          <a:xfrm>
            <a:off x="4981686" y="1139915"/>
            <a:ext cx="3598793" cy="2586015"/>
          </a:xfrm>
          <a:prstGeom prst="roundRect">
            <a:avLst/>
          </a:prstGeom>
          <a:solidFill>
            <a:schemeClr val="accent6">
              <a:lumMod val="10000"/>
              <a:lumOff val="90000"/>
            </a:schemeClr>
          </a:solidFill>
          <a:ln w="222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p>
        </p:txBody>
      </p:sp>
      <p:sp>
        <p:nvSpPr>
          <p:cNvPr id="64" name="Rectangle: Rounded Corners 63"/>
          <p:cNvSpPr/>
          <p:nvPr/>
        </p:nvSpPr>
        <p:spPr>
          <a:xfrm>
            <a:off x="404751" y="3857511"/>
            <a:ext cx="7038040" cy="2449301"/>
          </a:xfrm>
          <a:prstGeom prst="roundRect">
            <a:avLst/>
          </a:prstGeom>
          <a:solidFill>
            <a:schemeClr val="accent6">
              <a:lumMod val="10000"/>
              <a:lumOff val="90000"/>
            </a:schemeClr>
          </a:solidFill>
          <a:ln w="222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p>
        </p:txBody>
      </p:sp>
      <p:sp>
        <p:nvSpPr>
          <p:cNvPr id="65" name="Rectangle: Rounded Corners 64"/>
          <p:cNvSpPr/>
          <p:nvPr/>
        </p:nvSpPr>
        <p:spPr>
          <a:xfrm>
            <a:off x="1186854" y="1134934"/>
            <a:ext cx="3636171" cy="2559248"/>
          </a:xfrm>
          <a:prstGeom prst="roundRect">
            <a:avLst/>
          </a:prstGeom>
          <a:solidFill>
            <a:schemeClr val="accent6">
              <a:lumMod val="10000"/>
              <a:lumOff val="90000"/>
            </a:schemeClr>
          </a:solidFill>
          <a:ln w="222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p>
        </p:txBody>
      </p:sp>
      <p:sp>
        <p:nvSpPr>
          <p:cNvPr id="55" name="Arrow: Down 54"/>
          <p:cNvSpPr/>
          <p:nvPr/>
        </p:nvSpPr>
        <p:spPr>
          <a:xfrm rot="16200000">
            <a:off x="4280823" y="3088658"/>
            <a:ext cx="891818" cy="6389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t>Longer Life / Miniaturization</a:t>
            </a:r>
          </a:p>
        </p:txBody>
      </p:sp>
      <p:sp>
        <p:nvSpPr>
          <p:cNvPr id="54" name="Arrow: Down 53"/>
          <p:cNvSpPr/>
          <p:nvPr/>
        </p:nvSpPr>
        <p:spPr>
          <a:xfrm rot="10800000">
            <a:off x="102103" y="695828"/>
            <a:ext cx="893091" cy="4797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t>LOW ESR</a:t>
            </a:r>
          </a:p>
        </p:txBody>
      </p:sp>
      <p:cxnSp>
        <p:nvCxnSpPr>
          <p:cNvPr id="45" name="Straight Arrow Connector 44"/>
          <p:cNvCxnSpPr>
            <a:stCxn id="7" idx="6"/>
          </p:cNvCxnSpPr>
          <p:nvPr/>
        </p:nvCxnSpPr>
        <p:spPr>
          <a:xfrm>
            <a:off x="2319012" y="5240980"/>
            <a:ext cx="4579771"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7" idx="0"/>
          </p:cNvCxnSpPr>
          <p:nvPr/>
        </p:nvCxnSpPr>
        <p:spPr>
          <a:xfrm flipH="1" flipV="1">
            <a:off x="1804455" y="956930"/>
            <a:ext cx="1" cy="4032064"/>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6" idx="7"/>
          </p:cNvCxnSpPr>
          <p:nvPr/>
        </p:nvCxnSpPr>
        <p:spPr>
          <a:xfrm flipV="1">
            <a:off x="1264535" y="1276235"/>
            <a:ext cx="6196875" cy="4419736"/>
          </a:xfrm>
          <a:prstGeom prst="line">
            <a:avLst/>
          </a:prstGeom>
          <a:ln w="38100">
            <a:solidFill>
              <a:schemeClr val="bg1"/>
            </a:solidFill>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p:txBody>
          <a:bodyPr/>
          <a:lstStyle/>
          <a:p>
            <a:r>
              <a:rPr lang="en-US" dirty="0" err="1"/>
              <a:t>Lytics</a:t>
            </a:r>
            <a:r>
              <a:rPr lang="en-US" dirty="0"/>
              <a:t> SMD Roadmap</a:t>
            </a:r>
          </a:p>
        </p:txBody>
      </p:sp>
      <p:sp>
        <p:nvSpPr>
          <p:cNvPr id="6" name="Oval 5"/>
          <p:cNvSpPr/>
          <p:nvPr/>
        </p:nvSpPr>
        <p:spPr>
          <a:xfrm>
            <a:off x="386132" y="5622166"/>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VS</a:t>
            </a:r>
          </a:p>
        </p:txBody>
      </p:sp>
      <p:sp>
        <p:nvSpPr>
          <p:cNvPr id="7" name="Oval 6"/>
          <p:cNvSpPr/>
          <p:nvPr/>
        </p:nvSpPr>
        <p:spPr>
          <a:xfrm>
            <a:off x="1289899" y="4988994"/>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HA</a:t>
            </a:r>
          </a:p>
        </p:txBody>
      </p:sp>
      <p:sp>
        <p:nvSpPr>
          <p:cNvPr id="9" name="Oval 8"/>
          <p:cNvSpPr/>
          <p:nvPr/>
        </p:nvSpPr>
        <p:spPr>
          <a:xfrm>
            <a:off x="5318520" y="4988994"/>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HD</a:t>
            </a:r>
          </a:p>
        </p:txBody>
      </p:sp>
      <p:sp>
        <p:nvSpPr>
          <p:cNvPr id="10" name="Oval 9"/>
          <p:cNvSpPr/>
          <p:nvPr/>
        </p:nvSpPr>
        <p:spPr>
          <a:xfrm>
            <a:off x="2700364" y="4078544"/>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TG</a:t>
            </a:r>
          </a:p>
        </p:txBody>
      </p:sp>
      <p:sp>
        <p:nvSpPr>
          <p:cNvPr id="11" name="Oval 10"/>
          <p:cNvSpPr/>
          <p:nvPr/>
        </p:nvSpPr>
        <p:spPr>
          <a:xfrm>
            <a:off x="1289899" y="4112898"/>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FC</a:t>
            </a:r>
          </a:p>
        </p:txBody>
      </p:sp>
      <p:sp>
        <p:nvSpPr>
          <p:cNvPr id="12" name="Oval 11"/>
          <p:cNvSpPr/>
          <p:nvPr/>
        </p:nvSpPr>
        <p:spPr>
          <a:xfrm>
            <a:off x="1289901" y="3151738"/>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FK</a:t>
            </a:r>
          </a:p>
        </p:txBody>
      </p:sp>
      <p:sp>
        <p:nvSpPr>
          <p:cNvPr id="13" name="Oval 12"/>
          <p:cNvSpPr/>
          <p:nvPr/>
        </p:nvSpPr>
        <p:spPr>
          <a:xfrm>
            <a:off x="1289901" y="2275641"/>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FP</a:t>
            </a:r>
          </a:p>
        </p:txBody>
      </p:sp>
      <p:sp>
        <p:nvSpPr>
          <p:cNvPr id="17" name="Oval 16"/>
          <p:cNvSpPr/>
          <p:nvPr/>
        </p:nvSpPr>
        <p:spPr>
          <a:xfrm>
            <a:off x="4621518" y="2711756"/>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TK</a:t>
            </a:r>
          </a:p>
        </p:txBody>
      </p:sp>
      <p:sp>
        <p:nvSpPr>
          <p:cNvPr id="19" name="Oval 18"/>
          <p:cNvSpPr/>
          <p:nvPr/>
        </p:nvSpPr>
        <p:spPr>
          <a:xfrm>
            <a:off x="3633006" y="1551390"/>
            <a:ext cx="1029113" cy="503972"/>
          </a:xfrm>
          <a:prstGeom prst="ellipse">
            <a:avLst/>
          </a:prstGeom>
          <a:solidFill>
            <a:srgbClr val="92D050"/>
          </a:solidFill>
          <a:ln w="28575">
            <a:solidFill>
              <a:schemeClr val="accent1">
                <a:shade val="50000"/>
              </a:schemeClr>
            </a:solidFill>
            <a:prstDash val="sysDash"/>
          </a:ln>
          <a:effectLst/>
        </p:spPr>
        <p:style>
          <a:lnRef idx="1">
            <a:schemeClr val="accent1"/>
          </a:lnRef>
          <a:fillRef idx="3">
            <a:schemeClr val="accent1"/>
          </a:fillRef>
          <a:effectRef idx="2">
            <a:schemeClr val="accent1"/>
          </a:effectRef>
          <a:fontRef idx="minor">
            <a:schemeClr val="lt1"/>
          </a:fontRef>
        </p:style>
        <p:txBody>
          <a:bodyPr lIns="38396" tIns="19198" rIns="38396" bIns="19198" rtlCol="0" anchor="ctr"/>
          <a:lstStyle/>
          <a:p>
            <a:pPr algn="ctr" defTabSz="436201"/>
            <a:r>
              <a:rPr lang="en-US" sz="1700" dirty="0">
                <a:solidFill>
                  <a:prstClr val="white"/>
                </a:solidFill>
                <a:latin typeface="Arial"/>
                <a:cs typeface="Arial"/>
              </a:rPr>
              <a:t>FTU</a:t>
            </a:r>
          </a:p>
        </p:txBody>
      </p:sp>
      <p:sp>
        <p:nvSpPr>
          <p:cNvPr id="56" name="Text Box 2"/>
          <p:cNvSpPr txBox="1">
            <a:spLocks noChangeArrowheads="1"/>
          </p:cNvSpPr>
          <p:nvPr/>
        </p:nvSpPr>
        <p:spPr bwMode="auto">
          <a:xfrm>
            <a:off x="7629525" y="95250"/>
            <a:ext cx="1431925" cy="352425"/>
          </a:xfrm>
          <a:prstGeom prst="rect">
            <a:avLst/>
          </a:prstGeom>
          <a:solidFill>
            <a:schemeClr val="bg1"/>
          </a:solidFill>
          <a:ln w="15875">
            <a:solidFill>
              <a:srgbClr val="FF0000"/>
            </a:solidFill>
            <a:miter lim="800000"/>
            <a:headEnd/>
            <a:tailEnd/>
          </a:ln>
        </p:spPr>
        <p:txBody>
          <a:bodyPr wrap="none">
            <a:spAutoFit/>
          </a:bodyPr>
          <a:lstStyle>
            <a:lvl1pPr eaLnBrk="0" hangingPunct="0">
              <a:defRPr sz="2000" b="1">
                <a:solidFill>
                  <a:schemeClr val="tx1"/>
                </a:solidFill>
                <a:latin typeface="Arial" pitchFamily="34" charset="0"/>
                <a:ea typeface="Osaka" charset="-128"/>
              </a:defRPr>
            </a:lvl1pPr>
            <a:lvl2pPr marL="742950" indent="-285750" eaLnBrk="0" hangingPunct="0">
              <a:defRPr sz="2000" b="1">
                <a:solidFill>
                  <a:schemeClr val="tx1"/>
                </a:solidFill>
                <a:latin typeface="Arial" pitchFamily="34" charset="0"/>
                <a:ea typeface="Osaka" charset="-128"/>
              </a:defRPr>
            </a:lvl2pPr>
            <a:lvl3pPr marL="1143000" indent="-228600" eaLnBrk="0" hangingPunct="0">
              <a:defRPr sz="2000" b="1">
                <a:solidFill>
                  <a:schemeClr val="tx1"/>
                </a:solidFill>
                <a:latin typeface="Arial" pitchFamily="34" charset="0"/>
                <a:ea typeface="Osaka" charset="-128"/>
              </a:defRPr>
            </a:lvl3pPr>
            <a:lvl4pPr marL="1600200" indent="-228600" eaLnBrk="0" hangingPunct="0">
              <a:defRPr sz="2000" b="1">
                <a:solidFill>
                  <a:schemeClr val="tx1"/>
                </a:solidFill>
                <a:latin typeface="Arial" pitchFamily="34" charset="0"/>
                <a:ea typeface="Osaka" charset="-128"/>
              </a:defRPr>
            </a:lvl4pPr>
            <a:lvl5pPr marL="2057400" indent="-228600" eaLnBrk="0" hangingPunct="0">
              <a:defRPr sz="2000" b="1">
                <a:solidFill>
                  <a:schemeClr val="tx1"/>
                </a:solidFill>
                <a:latin typeface="Arial" pitchFamily="34" charset="0"/>
                <a:ea typeface="Osaka" charset="-128"/>
              </a:defRPr>
            </a:lvl5pPr>
            <a:lvl6pPr marL="2514600" indent="-228600" algn="ctr" eaLnBrk="0" fontAlgn="base" hangingPunct="0">
              <a:spcBef>
                <a:spcPct val="0"/>
              </a:spcBef>
              <a:spcAft>
                <a:spcPct val="0"/>
              </a:spcAft>
              <a:defRPr sz="2000" b="1">
                <a:solidFill>
                  <a:schemeClr val="tx1"/>
                </a:solidFill>
                <a:latin typeface="Arial" pitchFamily="34" charset="0"/>
                <a:ea typeface="Osaka" charset="-128"/>
              </a:defRPr>
            </a:lvl6pPr>
            <a:lvl7pPr marL="2971800" indent="-228600" algn="ctr" eaLnBrk="0" fontAlgn="base" hangingPunct="0">
              <a:spcBef>
                <a:spcPct val="0"/>
              </a:spcBef>
              <a:spcAft>
                <a:spcPct val="0"/>
              </a:spcAft>
              <a:defRPr sz="2000" b="1">
                <a:solidFill>
                  <a:schemeClr val="tx1"/>
                </a:solidFill>
                <a:latin typeface="Arial" pitchFamily="34" charset="0"/>
                <a:ea typeface="Osaka" charset="-128"/>
              </a:defRPr>
            </a:lvl7pPr>
            <a:lvl8pPr marL="3429000" indent="-228600" algn="ctr" eaLnBrk="0" fontAlgn="base" hangingPunct="0">
              <a:spcBef>
                <a:spcPct val="0"/>
              </a:spcBef>
              <a:spcAft>
                <a:spcPct val="0"/>
              </a:spcAft>
              <a:defRPr sz="2000" b="1">
                <a:solidFill>
                  <a:schemeClr val="tx1"/>
                </a:solidFill>
                <a:latin typeface="Arial" pitchFamily="34" charset="0"/>
                <a:ea typeface="Osaka" charset="-128"/>
              </a:defRPr>
            </a:lvl8pPr>
            <a:lvl9pPr marL="3886200" indent="-228600" algn="ctr" eaLnBrk="0" fontAlgn="base" hangingPunct="0">
              <a:spcBef>
                <a:spcPct val="0"/>
              </a:spcBef>
              <a:spcAft>
                <a:spcPct val="0"/>
              </a:spcAft>
              <a:defRPr sz="2000" b="1">
                <a:solidFill>
                  <a:schemeClr val="tx1"/>
                </a:solidFill>
                <a:latin typeface="Arial" pitchFamily="34" charset="0"/>
                <a:ea typeface="Osaka" charset="-128"/>
              </a:defRPr>
            </a:lvl9pPr>
          </a:lstStyle>
          <a:p>
            <a:pPr algn="l" eaLnBrk="1" hangingPunct="1"/>
            <a:r>
              <a:rPr kumimoji="1" lang="en-US" altLang="ja-JP" sz="1600">
                <a:solidFill>
                  <a:srgbClr val="FF0000"/>
                </a:solidFill>
                <a:ea typeface="ＭＳ Ｐゴシック" pitchFamily="34" charset="-128"/>
              </a:rPr>
              <a:t> Confidential</a:t>
            </a:r>
          </a:p>
        </p:txBody>
      </p:sp>
      <p:sp>
        <p:nvSpPr>
          <p:cNvPr id="57" name="Arrow: Down 56"/>
          <p:cNvSpPr/>
          <p:nvPr/>
        </p:nvSpPr>
        <p:spPr>
          <a:xfrm rot="14211346">
            <a:off x="5720771" y="2677790"/>
            <a:ext cx="711562" cy="25295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t>Temperature</a:t>
            </a:r>
          </a:p>
        </p:txBody>
      </p:sp>
      <p:sp>
        <p:nvSpPr>
          <p:cNvPr id="31" name="Oval 30"/>
          <p:cNvSpPr/>
          <p:nvPr/>
        </p:nvSpPr>
        <p:spPr>
          <a:xfrm>
            <a:off x="2633796" y="4988994"/>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HB</a:t>
            </a:r>
          </a:p>
        </p:txBody>
      </p:sp>
      <p:sp>
        <p:nvSpPr>
          <p:cNvPr id="32" name="Oval 31"/>
          <p:cNvSpPr/>
          <p:nvPr/>
        </p:nvSpPr>
        <p:spPr>
          <a:xfrm>
            <a:off x="3977693" y="4999048"/>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HC</a:t>
            </a:r>
          </a:p>
        </p:txBody>
      </p:sp>
      <p:cxnSp>
        <p:nvCxnSpPr>
          <p:cNvPr id="5" name="Straight Connector 4"/>
          <p:cNvCxnSpPr>
            <a:stCxn id="12" idx="6"/>
            <a:endCxn id="39" idx="2"/>
          </p:cNvCxnSpPr>
          <p:nvPr/>
        </p:nvCxnSpPr>
        <p:spPr>
          <a:xfrm>
            <a:off x="2319014" y="3403724"/>
            <a:ext cx="5248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2843839" y="3151738"/>
            <a:ext cx="1029113" cy="503972"/>
          </a:xfrm>
          <a:prstGeom prst="ellipse">
            <a:avLst/>
          </a:prstGeom>
          <a:pattFill prst="wdUpDiag">
            <a:fgClr>
              <a:srgbClr val="00B0F0"/>
            </a:fgClr>
            <a:bgClr>
              <a:schemeClr val="bg2">
                <a:lumMod val="50000"/>
              </a:schemeClr>
            </a:bgClr>
          </a:pattFill>
          <a:ln w="28575">
            <a:solidFill>
              <a:schemeClr val="accent1">
                <a:shade val="50000"/>
              </a:schemeClr>
            </a:solidFill>
            <a:prstDash val="sysDash"/>
          </a:ln>
          <a:effectLst/>
        </p:spPr>
        <p:style>
          <a:lnRef idx="1">
            <a:schemeClr val="accent1"/>
          </a:lnRef>
          <a:fillRef idx="3">
            <a:schemeClr val="accent1"/>
          </a:fillRef>
          <a:effectRef idx="2">
            <a:schemeClr val="accent1"/>
          </a:effectRef>
          <a:fontRef idx="minor">
            <a:schemeClr val="lt1"/>
          </a:fontRef>
        </p:style>
        <p:txBody>
          <a:bodyPr lIns="38396" tIns="19198" rIns="38396" bIns="19198" rtlCol="0" anchor="ctr"/>
          <a:lstStyle/>
          <a:p>
            <a:pPr algn="ctr" defTabSz="436201"/>
            <a:r>
              <a:rPr lang="en-US" sz="1700" dirty="0">
                <a:solidFill>
                  <a:prstClr val="white"/>
                </a:solidFill>
                <a:latin typeface="Arial"/>
                <a:cs typeface="Arial"/>
              </a:rPr>
              <a:t>FKS</a:t>
            </a:r>
          </a:p>
        </p:txBody>
      </p:sp>
      <p:sp>
        <p:nvSpPr>
          <p:cNvPr id="44" name="Oval 43"/>
          <p:cNvSpPr/>
          <p:nvPr/>
        </p:nvSpPr>
        <p:spPr>
          <a:xfrm>
            <a:off x="6417434" y="1418837"/>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TC</a:t>
            </a:r>
          </a:p>
        </p:txBody>
      </p:sp>
      <p:sp>
        <p:nvSpPr>
          <p:cNvPr id="46" name="Oval 45"/>
          <p:cNvSpPr/>
          <p:nvPr/>
        </p:nvSpPr>
        <p:spPr>
          <a:xfrm>
            <a:off x="5388321" y="2028750"/>
            <a:ext cx="1029113" cy="503972"/>
          </a:xfrm>
          <a:prstGeom prst="ellipse">
            <a:avLst/>
          </a:prstGeom>
          <a:pattFill prst="wdUpDiag">
            <a:fgClr>
              <a:srgbClr val="00B0F0"/>
            </a:fgClr>
            <a:bgClr>
              <a:schemeClr val="bg2">
                <a:lumMod val="50000"/>
              </a:schemeClr>
            </a:bgClr>
          </a:pattFill>
          <a:ln w="28575">
            <a:solidFill>
              <a:schemeClr val="accent1">
                <a:shade val="50000"/>
              </a:schemeClr>
            </a:solidFill>
            <a:prstDash val="sysDash"/>
          </a:ln>
          <a:effectLst/>
        </p:spPr>
        <p:style>
          <a:lnRef idx="1">
            <a:schemeClr val="accent1"/>
          </a:lnRef>
          <a:fillRef idx="3">
            <a:schemeClr val="accent1"/>
          </a:fillRef>
          <a:effectRef idx="2">
            <a:schemeClr val="accent1"/>
          </a:effectRef>
          <a:fontRef idx="minor">
            <a:schemeClr val="lt1"/>
          </a:fontRef>
        </p:style>
        <p:txBody>
          <a:bodyPr lIns="38396" tIns="19198" rIns="38396" bIns="19198" rtlCol="0" anchor="ctr"/>
          <a:lstStyle/>
          <a:p>
            <a:pPr algn="ctr" defTabSz="436201"/>
            <a:r>
              <a:rPr lang="en-US" sz="1700" dirty="0">
                <a:solidFill>
                  <a:prstClr val="white"/>
                </a:solidFill>
                <a:latin typeface="Arial"/>
                <a:cs typeface="Arial"/>
              </a:rPr>
              <a:t>TP</a:t>
            </a:r>
          </a:p>
        </p:txBody>
      </p:sp>
      <p:sp>
        <p:nvSpPr>
          <p:cNvPr id="47" name="Oval 46"/>
          <p:cNvSpPr/>
          <p:nvPr/>
        </p:nvSpPr>
        <p:spPr>
          <a:xfrm>
            <a:off x="7058509" y="2021078"/>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TQ</a:t>
            </a:r>
          </a:p>
        </p:txBody>
      </p:sp>
      <p:cxnSp>
        <p:nvCxnSpPr>
          <p:cNvPr id="48" name="Straight Arrow Connector 47"/>
          <p:cNvCxnSpPr>
            <a:stCxn id="46" idx="6"/>
            <a:endCxn id="47" idx="2"/>
          </p:cNvCxnSpPr>
          <p:nvPr/>
        </p:nvCxnSpPr>
        <p:spPr>
          <a:xfrm flipV="1">
            <a:off x="6417434" y="2273064"/>
            <a:ext cx="641075" cy="767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7780787" y="1416155"/>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TCU</a:t>
            </a:r>
          </a:p>
        </p:txBody>
      </p:sp>
      <p:cxnSp>
        <p:nvCxnSpPr>
          <p:cNvPr id="53" name="Straight Arrow Connector 52"/>
          <p:cNvCxnSpPr>
            <a:stCxn id="44" idx="6"/>
            <a:endCxn id="52" idx="2"/>
          </p:cNvCxnSpPr>
          <p:nvPr/>
        </p:nvCxnSpPr>
        <p:spPr>
          <a:xfrm flipV="1">
            <a:off x="7446547" y="1668141"/>
            <a:ext cx="334240" cy="268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2192744" y="1972841"/>
            <a:ext cx="1662026" cy="1238716"/>
          </a:xfrm>
          <a:prstGeom prst="line">
            <a:avLst/>
          </a:prstGeom>
          <a:ln w="38100">
            <a:solidFill>
              <a:schemeClr val="bg1"/>
            </a:solidFill>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2557529" y="2280736"/>
            <a:ext cx="1029113" cy="503972"/>
          </a:xfrm>
          <a:prstGeom prst="ellipse">
            <a:avLst/>
          </a:prstGeom>
          <a:solidFill>
            <a:srgbClr val="7F7F7F"/>
          </a:solidFill>
          <a:ln w="9525" cap="flat" cmpd="sng" algn="ctr">
            <a:noFill/>
            <a:prstDash val="solid"/>
          </a:ln>
          <a:effectLst/>
        </p:spPr>
        <p:txBody>
          <a:bodyPr lIns="38396" tIns="19198" rIns="38396" bIns="19198" rtlCol="0" anchor="ctr"/>
          <a:lstStyle/>
          <a:p>
            <a:pPr algn="ctr" defTabSz="436201" fontAlgn="base">
              <a:spcBef>
                <a:spcPct val="0"/>
              </a:spcBef>
              <a:spcAft>
                <a:spcPct val="0"/>
              </a:spcAft>
            </a:pPr>
            <a:r>
              <a:rPr kumimoji="1" lang="en-US" sz="1700" kern="0" dirty="0">
                <a:solidFill>
                  <a:prstClr val="white"/>
                </a:solidFill>
                <a:latin typeface="Arial"/>
                <a:ea typeface="ＭＳ Ｐゴシック"/>
                <a:cs typeface="Arial"/>
              </a:rPr>
              <a:t>FT</a:t>
            </a:r>
          </a:p>
        </p:txBody>
      </p:sp>
      <p:sp>
        <p:nvSpPr>
          <p:cNvPr id="66" name="Oval 65"/>
          <p:cNvSpPr/>
          <p:nvPr/>
        </p:nvSpPr>
        <p:spPr>
          <a:xfrm>
            <a:off x="3699928" y="787949"/>
            <a:ext cx="1205885" cy="506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Low ESR</a:t>
            </a:r>
          </a:p>
        </p:txBody>
      </p:sp>
      <p:sp>
        <p:nvSpPr>
          <p:cNvPr id="67" name="Oval 66"/>
          <p:cNvSpPr/>
          <p:nvPr/>
        </p:nvSpPr>
        <p:spPr>
          <a:xfrm>
            <a:off x="7613155" y="769758"/>
            <a:ext cx="1383207" cy="506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High Temp.</a:t>
            </a:r>
          </a:p>
        </p:txBody>
      </p:sp>
      <p:sp>
        <p:nvSpPr>
          <p:cNvPr id="68" name="Oval 67"/>
          <p:cNvSpPr/>
          <p:nvPr/>
        </p:nvSpPr>
        <p:spPr>
          <a:xfrm>
            <a:off x="6421060" y="3886781"/>
            <a:ext cx="1975466" cy="506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Commodity</a:t>
            </a:r>
          </a:p>
        </p:txBody>
      </p:sp>
    </p:spTree>
    <p:extLst>
      <p:ext uri="{BB962C8B-B14F-4D97-AF65-F5344CB8AC3E}">
        <p14:creationId xmlns:p14="http://schemas.microsoft.com/office/powerpoint/2010/main" val="4072694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58540" y="1050998"/>
            <a:ext cx="2789077" cy="502473"/>
          </a:xfrm>
          <a:prstGeom prst="rect">
            <a:avLst/>
          </a:prstGeom>
          <a:solidFill>
            <a:srgbClr val="0000FF"/>
          </a:solidFill>
          <a:ln w="28575">
            <a:noFill/>
          </a:ln>
        </p:spPr>
        <p:txBody>
          <a:bodyPr wrap="none"/>
          <a:lstStyle/>
          <a:p>
            <a:pPr algn="ctr" fontAlgn="base">
              <a:spcBef>
                <a:spcPct val="0"/>
              </a:spcBef>
              <a:spcAft>
                <a:spcPct val="0"/>
              </a:spcAft>
              <a:defRPr/>
            </a:pPr>
            <a:r>
              <a:rPr kumimoji="1" lang="en-US" altLang="ja-JP" sz="2400" b="1" i="1" dirty="0">
                <a:solidFill>
                  <a:srgbClr val="FFFFFF"/>
                </a:solidFill>
                <a:effectLst>
                  <a:outerShdw blurRad="38100" dist="38100" dir="2700000" algn="tl">
                    <a:srgbClr val="000000">
                      <a:alpha val="43137"/>
                    </a:srgbClr>
                  </a:outerShdw>
                </a:effectLst>
                <a:latin typeface="Calibri" panose="020F0502020204030204" pitchFamily="34" charset="0"/>
                <a:ea typeface="Tahoma" panose="020B0604030504040204" pitchFamily="34" charset="0"/>
                <a:cs typeface="Calibri" panose="020F0502020204030204" pitchFamily="34" charset="0"/>
              </a:rPr>
              <a:t>Radial lead Type</a:t>
            </a:r>
            <a:endParaRPr kumimoji="1" lang="ja-JP" altLang="en-US" sz="2400" b="1" i="1" dirty="0">
              <a:solidFill>
                <a:srgbClr val="FFFFFF"/>
              </a:solidFill>
              <a:effectLst>
                <a:outerShdw blurRad="38100" dist="38100" dir="2700000" algn="tl">
                  <a:srgbClr val="000000">
                    <a:alpha val="43137"/>
                  </a:srgbClr>
                </a:outerShdw>
              </a:effectLst>
              <a:latin typeface="Calibri" panose="020F0502020204030204" pitchFamily="34" charset="0"/>
              <a:ea typeface="Meiryo UI" panose="020B0604030504040204" pitchFamily="50" charset="-128"/>
              <a:cs typeface="Calibri" panose="020F0502020204030204" pitchFamily="34" charset="0"/>
            </a:endParaRPr>
          </a:p>
        </p:txBody>
      </p:sp>
      <p:sp>
        <p:nvSpPr>
          <p:cNvPr id="33" name="Rectangle 98"/>
          <p:cNvSpPr>
            <a:spLocks noChangeArrowheads="1"/>
          </p:cNvSpPr>
          <p:nvPr/>
        </p:nvSpPr>
        <p:spPr bwMode="auto">
          <a:xfrm>
            <a:off x="6234232" y="2159994"/>
            <a:ext cx="2118188" cy="1377018"/>
          </a:xfrm>
          <a:prstGeom prst="rect">
            <a:avLst/>
          </a:prstGeom>
          <a:solidFill>
            <a:srgbClr val="92D050"/>
          </a:solidFill>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fontAlgn="base">
              <a:spcBef>
                <a:spcPct val="0"/>
              </a:spcBef>
              <a:spcAft>
                <a:spcPct val="0"/>
              </a:spcAft>
            </a:pPr>
            <a:endParaRPr kumimoji="1" lang="ja-JP" altLang="en-US" sz="1200" dirty="0">
              <a:solidFill>
                <a:prstClr val="black"/>
              </a:solidFill>
              <a:latin typeface="Tahoma" panose="020B0604030504040204" pitchFamily="34" charset="0"/>
              <a:ea typeface="Meiryo UI" panose="020B0604030504040204" pitchFamily="50" charset="-128"/>
              <a:cs typeface="Tahoma" panose="020B0604030504040204" pitchFamily="34" charset="0"/>
            </a:endParaRPr>
          </a:p>
        </p:txBody>
      </p:sp>
      <p:sp>
        <p:nvSpPr>
          <p:cNvPr id="34" name="Rectangle 100"/>
          <p:cNvSpPr>
            <a:spLocks noChangeArrowheads="1"/>
          </p:cNvSpPr>
          <p:nvPr/>
        </p:nvSpPr>
        <p:spPr bwMode="auto">
          <a:xfrm>
            <a:off x="6234232" y="2407644"/>
            <a:ext cx="2118188" cy="73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fontAlgn="base">
              <a:spcBef>
                <a:spcPct val="0"/>
              </a:spcBef>
              <a:spcAft>
                <a:spcPct val="0"/>
              </a:spcAft>
            </a:pPr>
            <a:r>
              <a:rPr kumimoji="1" lang="en-US" altLang="ja-JP" sz="2000" b="1" dirty="0">
                <a:solidFill>
                  <a:schemeClr val="accent2"/>
                </a:solidFill>
                <a:latin typeface="Tahoma" panose="020B0604030504040204" pitchFamily="34" charset="0"/>
                <a:ea typeface="Tahoma" panose="020B0604030504040204" pitchFamily="34" charset="0"/>
                <a:cs typeface="Tahoma" panose="020B0604030504040204" pitchFamily="34" charset="0"/>
              </a:rPr>
              <a:t>Series HW</a:t>
            </a:r>
            <a:r>
              <a:rPr kumimoji="1" lang="en-US" altLang="ja-JP" sz="1200" dirty="0">
                <a:solidFill>
                  <a:schemeClr val="accent2"/>
                </a:solidFill>
                <a:latin typeface="Tahoma" panose="020B0604030504040204" pitchFamily="34" charset="0"/>
                <a:ea typeface="Tahoma" panose="020B0604030504040204" pitchFamily="34" charset="0"/>
                <a:cs typeface="Tahoma" panose="020B0604030504040204" pitchFamily="34" charset="0"/>
              </a:rPr>
              <a:t> </a:t>
            </a:r>
            <a:r>
              <a:rPr kumimoji="1" lang="en-US" altLang="ja-JP" sz="1400" dirty="0">
                <a:solidFill>
                  <a:schemeClr val="accent2"/>
                </a:solidFill>
                <a:latin typeface="Tahoma" panose="020B0604030504040204" pitchFamily="34" charset="0"/>
                <a:ea typeface="Tahoma" panose="020B0604030504040204" pitchFamily="34" charset="0"/>
                <a:cs typeface="Tahoma" panose="020B0604030504040204" pitchFamily="34" charset="0"/>
                <a:sym typeface="Symbol" pitchFamily="18" charset="2"/>
              </a:rPr>
              <a:t>  </a:t>
            </a: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a:t>
            </a: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rPr>
              <a:t> 18</a:t>
            </a:r>
            <a:r>
              <a:rPr kumimoji="1" lang="en-US" altLang="ja-JP" sz="1200" dirty="0">
                <a:solidFill>
                  <a:schemeClr val="bg1"/>
                </a:solidFill>
                <a:latin typeface="Tahoma" panose="020B0604030504040204" pitchFamily="34" charset="0"/>
                <a:ea typeface="Tahoma" panose="020B0604030504040204" pitchFamily="34" charset="0"/>
                <a:cs typeface="Tahoma" panose="020B0604030504040204" pitchFamily="34" charset="0"/>
              </a:rPr>
              <a:t> </a:t>
            </a:r>
          </a:p>
          <a:p>
            <a:pPr algn="r" fontAlgn="base">
              <a:spcBef>
                <a:spcPct val="0"/>
              </a:spcBef>
              <a:spcAft>
                <a:spcPct val="0"/>
              </a:spcAft>
            </a:pPr>
            <a:r>
              <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rPr>
              <a:t>22F-70F</a:t>
            </a:r>
          </a:p>
          <a:p>
            <a:pPr algn="r" fontAlgn="base">
              <a:spcBef>
                <a:spcPct val="0"/>
              </a:spcBef>
              <a:spcAft>
                <a:spcPct val="0"/>
              </a:spcAft>
            </a:pPr>
            <a:r>
              <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-25</a:t>
            </a:r>
            <a:r>
              <a:rPr kumimoji="1" lang="ja-JP" altLang="en-US" sz="1100" dirty="0">
                <a:solidFill>
                  <a:schemeClr val="bg1"/>
                </a:solidFill>
                <a:latin typeface="Tahoma" panose="020B0604030504040204" pitchFamily="34" charset="0"/>
                <a:ea typeface="Meiryo UI" panose="020B0604030504040204" pitchFamily="50" charset="-128"/>
                <a:cs typeface="Tahoma" panose="020B0604030504040204" pitchFamily="34" charset="0"/>
                <a:sym typeface="Symbol" pitchFamily="18" charset="2"/>
              </a:rPr>
              <a:t>℃～</a:t>
            </a:r>
            <a:r>
              <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+70</a:t>
            </a:r>
            <a:r>
              <a:rPr kumimoji="1" lang="ja-JP" altLang="en-US" sz="1100" dirty="0">
                <a:solidFill>
                  <a:schemeClr val="bg1"/>
                </a:solidFill>
                <a:latin typeface="Tahoma" panose="020B0604030504040204" pitchFamily="34" charset="0"/>
                <a:ea typeface="Meiryo UI" panose="020B0604030504040204" pitchFamily="50" charset="-128"/>
                <a:cs typeface="Tahoma" panose="020B0604030504040204" pitchFamily="34" charset="0"/>
                <a:sym typeface="Symbol" pitchFamily="18" charset="2"/>
              </a:rPr>
              <a:t>℃</a:t>
            </a:r>
            <a:endPar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35" name="Rectangle 119"/>
          <p:cNvSpPr>
            <a:spLocks noChangeArrowheads="1"/>
          </p:cNvSpPr>
          <p:nvPr/>
        </p:nvSpPr>
        <p:spPr bwMode="auto">
          <a:xfrm>
            <a:off x="801854" y="2153219"/>
            <a:ext cx="2152315" cy="1377018"/>
          </a:xfrm>
          <a:prstGeom prst="rect">
            <a:avLst/>
          </a:prstGeom>
          <a:solidFill>
            <a:srgbClr val="92D050"/>
          </a:solidFill>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pPr algn="ctr" fontAlgn="base">
              <a:spcBef>
                <a:spcPct val="0"/>
              </a:spcBef>
              <a:spcAft>
                <a:spcPct val="0"/>
              </a:spcAft>
            </a:pPr>
            <a:endParaRPr kumimoji="1" lang="ja-JP" altLang="en-US" sz="1200" dirty="0">
              <a:solidFill>
                <a:prstClr val="black"/>
              </a:solidFill>
              <a:latin typeface="Tahoma" panose="020B0604030504040204" pitchFamily="34" charset="0"/>
              <a:ea typeface="Meiryo UI" panose="020B0604030504040204" pitchFamily="50" charset="-128"/>
              <a:cs typeface="Tahoma" panose="020B0604030504040204" pitchFamily="34" charset="0"/>
            </a:endParaRPr>
          </a:p>
        </p:txBody>
      </p:sp>
      <p:sp>
        <p:nvSpPr>
          <p:cNvPr id="36" name="Rectangle 120"/>
          <p:cNvSpPr>
            <a:spLocks noChangeArrowheads="1"/>
          </p:cNvSpPr>
          <p:nvPr/>
        </p:nvSpPr>
        <p:spPr bwMode="auto">
          <a:xfrm>
            <a:off x="801855" y="2400869"/>
            <a:ext cx="2152314" cy="739306"/>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fontAlgn="base">
              <a:spcBef>
                <a:spcPct val="0"/>
              </a:spcBef>
              <a:spcAft>
                <a:spcPct val="0"/>
              </a:spcAft>
            </a:pPr>
            <a:r>
              <a:rPr kumimoji="1" lang="en-US" altLang="ja-JP" sz="2000" b="1" dirty="0">
                <a:solidFill>
                  <a:schemeClr val="accent2"/>
                </a:solidFill>
                <a:latin typeface="Tahoma" panose="020B0604030504040204" pitchFamily="34" charset="0"/>
                <a:ea typeface="Tahoma" panose="020B0604030504040204" pitchFamily="34" charset="0"/>
                <a:cs typeface="Tahoma" panose="020B0604030504040204" pitchFamily="34" charset="0"/>
              </a:rPr>
              <a:t>Series HZ</a:t>
            </a:r>
            <a:r>
              <a:rPr kumimoji="1" lang="en-US" altLang="ja-JP" sz="1200" dirty="0">
                <a:solidFill>
                  <a:schemeClr val="accent2"/>
                </a:solidFill>
                <a:latin typeface="Tahoma" panose="020B0604030504040204" pitchFamily="34" charset="0"/>
                <a:ea typeface="Tahoma" panose="020B0604030504040204" pitchFamily="34" charset="0"/>
                <a:cs typeface="Tahoma" panose="020B0604030504040204" pitchFamily="34" charset="0"/>
              </a:rPr>
              <a:t> </a:t>
            </a:r>
            <a:r>
              <a:rPr kumimoji="1" lang="en-US" altLang="ja-JP" sz="1400" dirty="0">
                <a:solidFill>
                  <a:schemeClr val="accent2"/>
                </a:solidFill>
                <a:latin typeface="Tahoma" panose="020B0604030504040204" pitchFamily="34" charset="0"/>
                <a:ea typeface="Tahoma" panose="020B0604030504040204" pitchFamily="34" charset="0"/>
                <a:cs typeface="Tahoma" panose="020B0604030504040204" pitchFamily="34" charset="0"/>
                <a:sym typeface="Symbol" pitchFamily="18" charset="2"/>
              </a:rPr>
              <a:t> </a:t>
            </a: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a:t>
            </a: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rPr>
              <a:t> 8/10</a:t>
            </a:r>
            <a:r>
              <a:rPr kumimoji="1" lang="en-US" altLang="ja-JP" sz="1200" dirty="0">
                <a:solidFill>
                  <a:schemeClr val="bg1"/>
                </a:solidFill>
                <a:latin typeface="Tahoma" panose="020B0604030504040204" pitchFamily="34" charset="0"/>
                <a:ea typeface="Tahoma" panose="020B0604030504040204" pitchFamily="34" charset="0"/>
                <a:cs typeface="Tahoma" panose="020B0604030504040204" pitchFamily="34" charset="0"/>
              </a:rPr>
              <a:t> </a:t>
            </a:r>
          </a:p>
          <a:p>
            <a:pPr algn="r" fontAlgn="base">
              <a:spcBef>
                <a:spcPct val="0"/>
              </a:spcBef>
              <a:spcAft>
                <a:spcPct val="0"/>
              </a:spcAft>
            </a:pPr>
            <a:r>
              <a:rPr kumimoji="1" lang="en-US" altLang="ja-JP" sz="10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rPr>
              <a:t>3.3-10F</a:t>
            </a:r>
          </a:p>
          <a:p>
            <a:pPr algn="r" fontAlgn="base">
              <a:spcBef>
                <a:spcPct val="0"/>
              </a:spcBef>
              <a:spcAft>
                <a:spcPct val="0"/>
              </a:spcAft>
            </a:pPr>
            <a:r>
              <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rPr>
              <a:t>-25</a:t>
            </a:r>
            <a:r>
              <a:rPr kumimoji="1" lang="ja-JP" altLang="en-US" sz="1100" dirty="0">
                <a:solidFill>
                  <a:schemeClr val="bg1"/>
                </a:solidFill>
                <a:latin typeface="Tahoma" panose="020B0604030504040204" pitchFamily="34" charset="0"/>
                <a:ea typeface="Meiryo UI" panose="020B0604030504040204" pitchFamily="50" charset="-128"/>
                <a:cs typeface="Tahoma" panose="020B0604030504040204" pitchFamily="34" charset="0"/>
              </a:rPr>
              <a:t>℃～</a:t>
            </a:r>
            <a:r>
              <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rPr>
              <a:t>+70</a:t>
            </a:r>
            <a:r>
              <a:rPr kumimoji="1" lang="ja-JP" altLang="en-US" sz="1100" dirty="0">
                <a:solidFill>
                  <a:schemeClr val="bg1"/>
                </a:solidFill>
                <a:latin typeface="Tahoma" panose="020B0604030504040204" pitchFamily="34" charset="0"/>
                <a:ea typeface="Meiryo UI" panose="020B0604030504040204" pitchFamily="50" charset="-128"/>
                <a:cs typeface="Tahoma" panose="020B0604030504040204" pitchFamily="34" charset="0"/>
              </a:rPr>
              <a:t>℃</a:t>
            </a:r>
            <a:endParaRPr kumimoji="1" lang="en-US" altLang="ja-JP" sz="11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8" name="Text Box 79"/>
          <p:cNvSpPr txBox="1">
            <a:spLocks noChangeArrowheads="1"/>
          </p:cNvSpPr>
          <p:nvPr/>
        </p:nvSpPr>
        <p:spPr bwMode="auto">
          <a:xfrm>
            <a:off x="833158" y="2185063"/>
            <a:ext cx="1311578"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000" b="1" u="sng">
                <a:solidFill>
                  <a:schemeClr val="tx1"/>
                </a:solidFill>
                <a:latin typeface="Arial" charset="0"/>
                <a:ea typeface="ＭＳ Ｐゴシック" charset="-128"/>
              </a:defRPr>
            </a:lvl1pPr>
            <a:lvl2pPr marL="742950" indent="-285750" eaLnBrk="0" hangingPunct="0">
              <a:defRPr kumimoji="1" sz="2000" b="1" u="sng">
                <a:solidFill>
                  <a:schemeClr val="tx1"/>
                </a:solidFill>
                <a:latin typeface="Arial" charset="0"/>
                <a:ea typeface="ＭＳ Ｐゴシック" charset="-128"/>
              </a:defRPr>
            </a:lvl2pPr>
            <a:lvl3pPr marL="1143000" indent="-228600" eaLnBrk="0" hangingPunct="0">
              <a:defRPr kumimoji="1" sz="2000" b="1" u="sng">
                <a:solidFill>
                  <a:schemeClr val="tx1"/>
                </a:solidFill>
                <a:latin typeface="Arial" charset="0"/>
                <a:ea typeface="ＭＳ Ｐゴシック" charset="-128"/>
              </a:defRPr>
            </a:lvl3pPr>
            <a:lvl4pPr marL="1600200" indent="-228600" eaLnBrk="0" hangingPunct="0">
              <a:defRPr kumimoji="1" sz="2000" b="1" u="sng">
                <a:solidFill>
                  <a:schemeClr val="tx1"/>
                </a:solidFill>
                <a:latin typeface="Arial" charset="0"/>
                <a:ea typeface="ＭＳ Ｐゴシック" charset="-128"/>
              </a:defRPr>
            </a:lvl4pPr>
            <a:lvl5pPr marL="2057400" indent="-228600" eaLnBrk="0" hangingPunct="0">
              <a:defRPr kumimoji="1" sz="2000" b="1" u="sng">
                <a:solidFill>
                  <a:schemeClr val="tx1"/>
                </a:solidFill>
                <a:latin typeface="Arial" charset="0"/>
                <a:ea typeface="ＭＳ Ｐゴシック" charset="-128"/>
              </a:defRPr>
            </a:lvl5pPr>
            <a:lvl6pPr marL="25146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6pPr>
            <a:lvl7pPr marL="29718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7pPr>
            <a:lvl8pPr marL="34290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8pPr>
            <a:lvl9pPr marL="38862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9pPr>
          </a:lstStyle>
          <a:p>
            <a:pPr algn="ctr" eaLnBrk="1" fontAlgn="base" hangingPunct="1">
              <a:spcBef>
                <a:spcPct val="0"/>
              </a:spcBef>
              <a:spcAft>
                <a:spcPct val="0"/>
              </a:spcAft>
            </a:pPr>
            <a:r>
              <a:rPr lang="en-US" altLang="ja-JP" sz="1200" b="0" u="none" dirty="0">
                <a:solidFill>
                  <a:schemeClr val="bg1"/>
                </a:solidFill>
                <a:latin typeface="Tahoma" panose="020B0604030504040204" pitchFamily="34" charset="0"/>
                <a:ea typeface="Tahoma" panose="020B0604030504040204" pitchFamily="34" charset="0"/>
                <a:cs typeface="Tahoma" panose="020B0604030504040204" pitchFamily="34" charset="0"/>
              </a:rPr>
              <a:t>70℃ 2.5V 1000h</a:t>
            </a:r>
          </a:p>
        </p:txBody>
      </p:sp>
      <p:sp>
        <p:nvSpPr>
          <p:cNvPr id="39" name="Text Box 79"/>
          <p:cNvSpPr txBox="1">
            <a:spLocks noChangeArrowheads="1"/>
          </p:cNvSpPr>
          <p:nvPr/>
        </p:nvSpPr>
        <p:spPr bwMode="auto">
          <a:xfrm>
            <a:off x="6264730" y="2191838"/>
            <a:ext cx="1311578"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000" b="1" u="sng">
                <a:solidFill>
                  <a:schemeClr val="tx1"/>
                </a:solidFill>
                <a:latin typeface="Arial" charset="0"/>
                <a:ea typeface="ＭＳ Ｐゴシック" charset="-128"/>
              </a:defRPr>
            </a:lvl1pPr>
            <a:lvl2pPr marL="742950" indent="-285750" eaLnBrk="0" hangingPunct="0">
              <a:defRPr kumimoji="1" sz="2000" b="1" u="sng">
                <a:solidFill>
                  <a:schemeClr val="tx1"/>
                </a:solidFill>
                <a:latin typeface="Arial" charset="0"/>
                <a:ea typeface="ＭＳ Ｐゴシック" charset="-128"/>
              </a:defRPr>
            </a:lvl2pPr>
            <a:lvl3pPr marL="1143000" indent="-228600" eaLnBrk="0" hangingPunct="0">
              <a:defRPr kumimoji="1" sz="2000" b="1" u="sng">
                <a:solidFill>
                  <a:schemeClr val="tx1"/>
                </a:solidFill>
                <a:latin typeface="Arial" charset="0"/>
                <a:ea typeface="ＭＳ Ｐゴシック" charset="-128"/>
              </a:defRPr>
            </a:lvl3pPr>
            <a:lvl4pPr marL="1600200" indent="-228600" eaLnBrk="0" hangingPunct="0">
              <a:defRPr kumimoji="1" sz="2000" b="1" u="sng">
                <a:solidFill>
                  <a:schemeClr val="tx1"/>
                </a:solidFill>
                <a:latin typeface="Arial" charset="0"/>
                <a:ea typeface="ＭＳ Ｐゴシック" charset="-128"/>
              </a:defRPr>
            </a:lvl4pPr>
            <a:lvl5pPr marL="2057400" indent="-228600" eaLnBrk="0" hangingPunct="0">
              <a:defRPr kumimoji="1" sz="2000" b="1" u="sng">
                <a:solidFill>
                  <a:schemeClr val="tx1"/>
                </a:solidFill>
                <a:latin typeface="Arial" charset="0"/>
                <a:ea typeface="ＭＳ Ｐゴシック" charset="-128"/>
              </a:defRPr>
            </a:lvl5pPr>
            <a:lvl6pPr marL="25146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6pPr>
            <a:lvl7pPr marL="29718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7pPr>
            <a:lvl8pPr marL="34290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8pPr>
            <a:lvl9pPr marL="38862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9pPr>
          </a:lstStyle>
          <a:p>
            <a:pPr algn="ctr" eaLnBrk="1" fontAlgn="base" hangingPunct="1">
              <a:spcBef>
                <a:spcPct val="0"/>
              </a:spcBef>
              <a:spcAft>
                <a:spcPct val="0"/>
              </a:spcAft>
            </a:pPr>
            <a:r>
              <a:rPr lang="en-US" altLang="ja-JP" sz="1200" b="0" u="none" dirty="0">
                <a:solidFill>
                  <a:schemeClr val="bg1"/>
                </a:solidFill>
                <a:latin typeface="Tahoma" panose="020B0604030504040204" pitchFamily="34" charset="0"/>
                <a:ea typeface="Tahoma" panose="020B0604030504040204" pitchFamily="34" charset="0"/>
                <a:cs typeface="Tahoma" panose="020B0604030504040204" pitchFamily="34" charset="0"/>
              </a:rPr>
              <a:t>70</a:t>
            </a:r>
            <a:r>
              <a:rPr lang="ja-JP" altLang="en-US" sz="1200" b="0" u="none" dirty="0">
                <a:solidFill>
                  <a:schemeClr val="bg1"/>
                </a:solidFill>
                <a:latin typeface="Tahoma" panose="020B0604030504040204" pitchFamily="34" charset="0"/>
                <a:ea typeface="Meiryo UI" panose="020B0604030504040204" pitchFamily="50" charset="-128"/>
                <a:cs typeface="Tahoma" panose="020B0604030504040204" pitchFamily="34" charset="0"/>
              </a:rPr>
              <a:t>℃ </a:t>
            </a:r>
            <a:r>
              <a:rPr lang="en-US" altLang="ja-JP" sz="1200" b="0" u="none" dirty="0">
                <a:solidFill>
                  <a:schemeClr val="bg1"/>
                </a:solidFill>
                <a:latin typeface="Tahoma" panose="020B0604030504040204" pitchFamily="34" charset="0"/>
                <a:ea typeface="Tahoma" panose="020B0604030504040204" pitchFamily="34" charset="0"/>
                <a:cs typeface="Tahoma" panose="020B0604030504040204" pitchFamily="34" charset="0"/>
              </a:rPr>
              <a:t>2.3V 1000h</a:t>
            </a:r>
          </a:p>
        </p:txBody>
      </p:sp>
      <p:sp>
        <p:nvSpPr>
          <p:cNvPr id="48" name="テキスト ボックス 47"/>
          <p:cNvSpPr txBox="1"/>
          <p:nvPr/>
        </p:nvSpPr>
        <p:spPr>
          <a:xfrm>
            <a:off x="647564" y="1899495"/>
            <a:ext cx="2535438" cy="276999"/>
          </a:xfrm>
          <a:prstGeom prst="rect">
            <a:avLst/>
          </a:prstGeom>
          <a:noFill/>
        </p:spPr>
        <p:txBody>
          <a:bodyPr wrap="none" rtlCol="0">
            <a:spAutoFit/>
          </a:bodyPr>
          <a:lstStyle/>
          <a:p>
            <a:pPr algn="ctr" fontAlgn="base">
              <a:spcBef>
                <a:spcPct val="0"/>
              </a:spcBef>
              <a:spcAft>
                <a:spcPct val="0"/>
              </a:spcAft>
            </a:pPr>
            <a:r>
              <a:rPr kumimoji="1" lang="en-US" altLang="ja-JP" sz="1200" dirty="0">
                <a:solidFill>
                  <a:srgbClr val="000000"/>
                </a:solidFill>
                <a:latin typeface="Tahoma" panose="020B0604030504040204" pitchFamily="34" charset="0"/>
                <a:ea typeface="Tahoma" panose="020B0604030504040204" pitchFamily="34" charset="0"/>
                <a:cs typeface="Tahoma" panose="020B0604030504040204" pitchFamily="34" charset="0"/>
              </a:rPr>
              <a:t>High Capacitance  / Small package</a:t>
            </a:r>
            <a:endParaRPr kumimoji="1" lang="ja-JP" altLang="en-US" sz="1200" dirty="0">
              <a:solidFill>
                <a:srgbClr val="000000"/>
              </a:solidFill>
              <a:latin typeface="Tahoma" panose="020B0604030504040204" pitchFamily="34" charset="0"/>
              <a:ea typeface="Meiryo UI" panose="020B0604030504040204" pitchFamily="50" charset="-128"/>
              <a:cs typeface="Tahoma" panose="020B0604030504040204" pitchFamily="34" charset="0"/>
            </a:endParaRPr>
          </a:p>
        </p:txBody>
      </p:sp>
      <p:sp>
        <p:nvSpPr>
          <p:cNvPr id="49" name="テキスト ボックス 48"/>
          <p:cNvSpPr txBox="1"/>
          <p:nvPr/>
        </p:nvSpPr>
        <p:spPr>
          <a:xfrm>
            <a:off x="6277384" y="1906270"/>
            <a:ext cx="793038" cy="276999"/>
          </a:xfrm>
          <a:prstGeom prst="rect">
            <a:avLst/>
          </a:prstGeom>
          <a:noFill/>
        </p:spPr>
        <p:txBody>
          <a:bodyPr wrap="none" rtlCol="0">
            <a:spAutoFit/>
          </a:bodyPr>
          <a:lstStyle/>
          <a:p>
            <a:pPr algn="ctr" fontAlgn="base">
              <a:spcBef>
                <a:spcPct val="0"/>
              </a:spcBef>
              <a:spcAft>
                <a:spcPct val="0"/>
              </a:spcAft>
            </a:pPr>
            <a:r>
              <a:rPr kumimoji="1" lang="en-US" altLang="ja-JP" sz="1200" dirty="0">
                <a:solidFill>
                  <a:srgbClr val="000000"/>
                </a:solidFill>
                <a:latin typeface="Tahoma" panose="020B0604030504040204" pitchFamily="34" charset="0"/>
                <a:ea typeface="Tahoma" panose="020B0604030504040204" pitchFamily="34" charset="0"/>
                <a:cs typeface="Tahoma" panose="020B0604030504040204" pitchFamily="34" charset="0"/>
              </a:rPr>
              <a:t>Standard</a:t>
            </a:r>
            <a:endParaRPr kumimoji="1" lang="ja-JP" altLang="en-US" sz="1200" dirty="0">
              <a:solidFill>
                <a:srgbClr val="000000"/>
              </a:solidFill>
              <a:latin typeface="Tahoma" panose="020B0604030504040204" pitchFamily="34" charset="0"/>
              <a:ea typeface="Meiryo UI" panose="020B0604030504040204" pitchFamily="50" charset="-128"/>
              <a:cs typeface="Tahoma" panose="020B0604030504040204" pitchFamily="34" charset="0"/>
            </a:endParaRPr>
          </a:p>
        </p:txBody>
      </p:sp>
      <p:sp>
        <p:nvSpPr>
          <p:cNvPr id="50" name="テキスト ボックス 49"/>
          <p:cNvSpPr txBox="1"/>
          <p:nvPr/>
        </p:nvSpPr>
        <p:spPr>
          <a:xfrm>
            <a:off x="6034805" y="4185084"/>
            <a:ext cx="2568460" cy="276999"/>
          </a:xfrm>
          <a:prstGeom prst="rect">
            <a:avLst/>
          </a:prstGeom>
          <a:noFill/>
        </p:spPr>
        <p:txBody>
          <a:bodyPr wrap="none" rtlCol="0">
            <a:spAutoFit/>
          </a:bodyPr>
          <a:lstStyle/>
          <a:p>
            <a:pPr algn="ctr" fontAlgn="base">
              <a:spcBef>
                <a:spcPct val="0"/>
              </a:spcBef>
              <a:spcAft>
                <a:spcPct val="0"/>
              </a:spcAft>
            </a:pPr>
            <a:r>
              <a:rPr kumimoji="1" lang="en-US" altLang="ja-JP" sz="1200" dirty="0">
                <a:solidFill>
                  <a:srgbClr val="000000"/>
                </a:solidFill>
                <a:latin typeface="Tahoma" panose="020B0604030504040204" pitchFamily="34" charset="0"/>
                <a:ea typeface="Tahoma" panose="020B0604030504040204" pitchFamily="34" charset="0"/>
                <a:cs typeface="Tahoma" panose="020B0604030504040204" pitchFamily="34" charset="0"/>
              </a:rPr>
              <a:t>High Voltage / Low ESR / Long Life</a:t>
            </a:r>
            <a:endParaRPr kumimoji="1" lang="ja-JP" altLang="en-US" sz="1200" dirty="0">
              <a:solidFill>
                <a:srgbClr val="000000"/>
              </a:solidFill>
              <a:latin typeface="Tahoma" panose="020B0604030504040204" pitchFamily="34" charset="0"/>
              <a:ea typeface="Meiryo UI" panose="020B0604030504040204" pitchFamily="50" charset="-128"/>
              <a:cs typeface="Tahoma" panose="020B0604030504040204" pitchFamily="34" charset="0"/>
            </a:endParaRPr>
          </a:p>
        </p:txBody>
      </p:sp>
      <p:sp>
        <p:nvSpPr>
          <p:cNvPr id="53" name="テキスト ボックス 52"/>
          <p:cNvSpPr txBox="1"/>
          <p:nvPr/>
        </p:nvSpPr>
        <p:spPr>
          <a:xfrm>
            <a:off x="3046213" y="1098613"/>
            <a:ext cx="3979872" cy="646331"/>
          </a:xfrm>
          <a:prstGeom prst="rect">
            <a:avLst/>
          </a:prstGeom>
          <a:noFill/>
        </p:spPr>
        <p:txBody>
          <a:bodyPr wrap="none" rtlCol="0">
            <a:spAutoFit/>
          </a:bodyPr>
          <a:lstStyle/>
          <a:p>
            <a:pPr algn="ctr" fontAlgn="base">
              <a:spcBef>
                <a:spcPct val="0"/>
              </a:spcBef>
              <a:spcAft>
                <a:spcPct val="0"/>
              </a:spcAft>
            </a:pPr>
            <a:r>
              <a:rPr kumimoji="1" lang="en-US" altLang="ja-JP" b="1" i="1" dirty="0">
                <a:solidFill>
                  <a:srgbClr val="000000"/>
                </a:solidFill>
                <a:latin typeface="Calibri" panose="020F0502020204030204" pitchFamily="34" charset="0"/>
                <a:ea typeface="Tahoma" panose="020B0604030504040204" pitchFamily="34" charset="0"/>
                <a:cs typeface="Calibri" panose="020F0502020204030204" pitchFamily="34" charset="0"/>
              </a:rPr>
              <a:t>Back up for</a:t>
            </a:r>
            <a:r>
              <a:rPr kumimoji="1" lang="ja-JP" altLang="en-US" b="1" i="1" dirty="0">
                <a:solidFill>
                  <a:srgbClr val="000000"/>
                </a:solidFill>
                <a:latin typeface="Calibri" panose="020F0502020204030204" pitchFamily="34" charset="0"/>
                <a:ea typeface="Meiryo UI" panose="020B0604030504040204" pitchFamily="50" charset="-128"/>
                <a:cs typeface="Calibri" panose="020F0502020204030204" pitchFamily="34" charset="0"/>
              </a:rPr>
              <a:t> </a:t>
            </a:r>
            <a:r>
              <a:rPr kumimoji="1" lang="en-US" altLang="ja-JP" b="1" i="1" dirty="0">
                <a:solidFill>
                  <a:srgbClr val="000000"/>
                </a:solidFill>
                <a:latin typeface="Calibri" panose="020F0502020204030204" pitchFamily="34" charset="0"/>
                <a:ea typeface="Tahoma" panose="020B0604030504040204" pitchFamily="34" charset="0"/>
                <a:cs typeface="Calibri" panose="020F0502020204030204" pitchFamily="34" charset="0"/>
              </a:rPr>
              <a:t>mA-A</a:t>
            </a:r>
          </a:p>
          <a:p>
            <a:pPr algn="ctr" fontAlgn="base">
              <a:spcBef>
                <a:spcPct val="0"/>
              </a:spcBef>
              <a:spcAft>
                <a:spcPct val="0"/>
              </a:spcAft>
            </a:pPr>
            <a:r>
              <a:rPr kumimoji="1" lang="en-US" altLang="ja-JP" b="1" i="1" dirty="0">
                <a:solidFill>
                  <a:srgbClr val="000000"/>
                </a:solidFill>
                <a:latin typeface="Calibri" panose="020F0502020204030204" pitchFamily="34" charset="0"/>
                <a:ea typeface="Tahoma" panose="020B0604030504040204" pitchFamily="34" charset="0"/>
                <a:cs typeface="Calibri" panose="020F0502020204030204" pitchFamily="34" charset="0"/>
              </a:rPr>
              <a:t>Main Applications : Back up for E-meter</a:t>
            </a:r>
            <a:endParaRPr kumimoji="1" lang="ja-JP" altLang="en-US" b="1" i="1" dirty="0">
              <a:solidFill>
                <a:srgbClr val="000000"/>
              </a:solidFill>
              <a:latin typeface="Calibri" panose="020F0502020204030204" pitchFamily="34" charset="0"/>
              <a:ea typeface="Meiryo UI" panose="020B0604030504040204" pitchFamily="50" charset="-128"/>
              <a:cs typeface="Calibri" panose="020F0502020204030204" pitchFamily="34" charset="0"/>
            </a:endParaRPr>
          </a:p>
        </p:txBody>
      </p:sp>
      <p:sp>
        <p:nvSpPr>
          <p:cNvPr id="71" name="テキスト ボックス 70"/>
          <p:cNvSpPr txBox="1"/>
          <p:nvPr/>
        </p:nvSpPr>
        <p:spPr>
          <a:xfrm>
            <a:off x="6141834" y="1049424"/>
            <a:ext cx="1398403" cy="307777"/>
          </a:xfrm>
          <a:prstGeom prst="rect">
            <a:avLst/>
          </a:prstGeom>
          <a:solidFill>
            <a:srgbClr val="7030A0">
              <a:alpha val="50196"/>
            </a:srgbClr>
          </a:solidFill>
        </p:spPr>
        <p:txBody>
          <a:bodyPr wrap="square" rtlCol="0">
            <a:spAutoFit/>
          </a:bodyPr>
          <a:lstStyle/>
          <a:p>
            <a:pPr algn="ctr" fontAlgn="base">
              <a:spcBef>
                <a:spcPct val="0"/>
              </a:spcBef>
              <a:spcAft>
                <a:spcPct val="0"/>
              </a:spcAft>
            </a:pPr>
            <a:r>
              <a:rPr kumimoji="1" lang="en-US" altLang="ja-JP" sz="1400" dirty="0">
                <a:solidFill>
                  <a:srgbClr val="000000"/>
                </a:solidFill>
                <a:latin typeface="Tahoma" panose="020B0604030504040204" pitchFamily="34" charset="0"/>
                <a:ea typeface="Tahoma" panose="020B0604030504040204" pitchFamily="34" charset="0"/>
                <a:cs typeface="Tahoma" panose="020B0604030504040204" pitchFamily="34" charset="0"/>
              </a:rPr>
              <a:t>For Industrial</a:t>
            </a:r>
            <a:endParaRPr kumimoji="1" lang="ja-JP" altLang="en-US" sz="1400" dirty="0">
              <a:solidFill>
                <a:srgbClr val="000000"/>
              </a:solidFill>
              <a:latin typeface="Tahoma" panose="020B0604030504040204" pitchFamily="34" charset="0"/>
              <a:ea typeface="Meiryo UI" panose="020B0604030504040204" pitchFamily="50" charset="-128"/>
              <a:cs typeface="Tahoma" panose="020B0604030504040204" pitchFamily="34" charset="0"/>
            </a:endParaRPr>
          </a:p>
        </p:txBody>
      </p:sp>
      <p:sp>
        <p:nvSpPr>
          <p:cNvPr id="72" name="テキスト ボックス 71"/>
          <p:cNvSpPr txBox="1"/>
          <p:nvPr/>
        </p:nvSpPr>
        <p:spPr>
          <a:xfrm>
            <a:off x="7651787" y="1046439"/>
            <a:ext cx="1386918" cy="307777"/>
          </a:xfrm>
          <a:prstGeom prst="rect">
            <a:avLst/>
          </a:prstGeom>
          <a:solidFill>
            <a:srgbClr val="7030A0">
              <a:alpha val="50196"/>
            </a:srgbClr>
          </a:solidFill>
        </p:spPr>
        <p:txBody>
          <a:bodyPr wrap="none" rtlCol="0">
            <a:spAutoFit/>
          </a:bodyPr>
          <a:lstStyle/>
          <a:p>
            <a:pPr algn="ctr" fontAlgn="base">
              <a:spcBef>
                <a:spcPct val="0"/>
              </a:spcBef>
              <a:spcAft>
                <a:spcPct val="0"/>
              </a:spcAft>
            </a:pPr>
            <a:r>
              <a:rPr kumimoji="1" lang="en-US" altLang="ja-JP" sz="1400" dirty="0">
                <a:solidFill>
                  <a:srgbClr val="000000"/>
                </a:solidFill>
                <a:latin typeface="Tahoma" panose="020B0604030504040204" pitchFamily="34" charset="0"/>
                <a:ea typeface="Tahoma" panose="020B0604030504040204" pitchFamily="34" charset="0"/>
                <a:cs typeface="Tahoma" panose="020B0604030504040204" pitchFamily="34" charset="0"/>
              </a:rPr>
              <a:t>For Automotive</a:t>
            </a:r>
            <a:endParaRPr kumimoji="1" lang="ja-JP" altLang="en-US" sz="1400" dirty="0">
              <a:solidFill>
                <a:srgbClr val="000000"/>
              </a:solidFill>
              <a:latin typeface="Tahoma" panose="020B0604030504040204" pitchFamily="34" charset="0"/>
              <a:ea typeface="Meiryo UI" panose="020B0604030504040204" pitchFamily="50" charset="-128"/>
              <a:cs typeface="Tahoma" panose="020B0604030504040204" pitchFamily="34" charset="0"/>
            </a:endParaRPr>
          </a:p>
        </p:txBody>
      </p:sp>
      <p:pic>
        <p:nvPicPr>
          <p:cNvPr id="61" name="図 6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95751" y="2788824"/>
            <a:ext cx="734686" cy="655523"/>
          </a:xfrm>
          <a:prstGeom prst="rect">
            <a:avLst/>
          </a:prstGeom>
        </p:spPr>
      </p:pic>
      <p:pic>
        <p:nvPicPr>
          <p:cNvPr id="66" name="図 6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355807" y="2795599"/>
            <a:ext cx="852281" cy="655093"/>
          </a:xfrm>
          <a:prstGeom prst="rect">
            <a:avLst/>
          </a:prstGeom>
        </p:spPr>
      </p:pic>
      <p:grpSp>
        <p:nvGrpSpPr>
          <p:cNvPr id="3" name="Gruppieren 2"/>
          <p:cNvGrpSpPr/>
          <p:nvPr/>
        </p:nvGrpSpPr>
        <p:grpSpPr>
          <a:xfrm>
            <a:off x="5796136" y="4447674"/>
            <a:ext cx="2791186" cy="1753891"/>
            <a:chOff x="6247519" y="1944923"/>
            <a:chExt cx="2791186" cy="1753891"/>
          </a:xfrm>
        </p:grpSpPr>
        <p:sp>
          <p:nvSpPr>
            <p:cNvPr id="40" name="Rectangle 98"/>
            <p:cNvSpPr>
              <a:spLocks noChangeArrowheads="1"/>
            </p:cNvSpPr>
            <p:nvPr/>
          </p:nvSpPr>
          <p:spPr bwMode="auto">
            <a:xfrm>
              <a:off x="6595542" y="2042262"/>
              <a:ext cx="2443163" cy="1654113"/>
            </a:xfrm>
            <a:prstGeom prst="rect">
              <a:avLst/>
            </a:prstGeom>
            <a:solidFill>
              <a:srgbClr val="92D050"/>
            </a:solidFill>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fontAlgn="base">
                <a:spcBef>
                  <a:spcPct val="0"/>
                </a:spcBef>
                <a:spcAft>
                  <a:spcPct val="0"/>
                </a:spcAft>
              </a:pPr>
              <a:endParaRPr kumimoji="1" lang="ja-JP" altLang="en-US" sz="1200" dirty="0">
                <a:solidFill>
                  <a:prstClr val="black"/>
                </a:solidFill>
                <a:latin typeface="Tahoma" panose="020B0604030504040204" pitchFamily="34" charset="0"/>
                <a:ea typeface="Meiryo UI" panose="020B0604030504040204" pitchFamily="50" charset="-128"/>
                <a:cs typeface="Tahoma" panose="020B0604030504040204" pitchFamily="34" charset="0"/>
              </a:endParaRPr>
            </a:p>
          </p:txBody>
        </p:sp>
        <p:sp>
          <p:nvSpPr>
            <p:cNvPr id="41" name="Rectangle 100"/>
            <p:cNvSpPr>
              <a:spLocks noChangeArrowheads="1"/>
            </p:cNvSpPr>
            <p:nvPr/>
          </p:nvSpPr>
          <p:spPr bwMode="auto">
            <a:xfrm>
              <a:off x="6563470" y="2436288"/>
              <a:ext cx="2475235" cy="1262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r" fontAlgn="base">
                <a:spcBef>
                  <a:spcPct val="0"/>
                </a:spcBef>
                <a:spcAft>
                  <a:spcPct val="0"/>
                </a:spcAft>
              </a:pPr>
              <a:r>
                <a:rPr kumimoji="1" lang="en-US" altLang="ja-JP" sz="2000" b="1" dirty="0">
                  <a:solidFill>
                    <a:schemeClr val="accent2"/>
                  </a:solidFill>
                  <a:latin typeface="Tahoma" panose="020B0604030504040204" pitchFamily="34" charset="0"/>
                  <a:ea typeface="Tahoma" panose="020B0604030504040204" pitchFamily="34" charset="0"/>
                  <a:cs typeface="Tahoma" panose="020B0604030504040204" pitchFamily="34" charset="0"/>
                </a:rPr>
                <a:t>Series HL</a:t>
              </a:r>
              <a:r>
                <a:rPr kumimoji="1" lang="en-US" altLang="ja-JP" b="1" dirty="0">
                  <a:solidFill>
                    <a:schemeClr val="accent2"/>
                  </a:solidFill>
                  <a:latin typeface="Tahoma" panose="020B0604030504040204" pitchFamily="34" charset="0"/>
                  <a:ea typeface="Tahoma" panose="020B0604030504040204" pitchFamily="34" charset="0"/>
                  <a:cs typeface="Tahoma" panose="020B0604030504040204" pitchFamily="34" charset="0"/>
                </a:rPr>
                <a:t> </a:t>
              </a:r>
              <a:r>
                <a:rPr kumimoji="1" lang="en-US" altLang="ja-JP" sz="1200" b="1" dirty="0">
                  <a:solidFill>
                    <a:schemeClr val="accent2"/>
                  </a:solidFill>
                  <a:latin typeface="Tahoma" panose="020B0604030504040204" pitchFamily="34" charset="0"/>
                  <a:ea typeface="Tahoma" panose="020B0604030504040204" pitchFamily="34" charset="0"/>
                  <a:cs typeface="Tahoma" panose="020B0604030504040204" pitchFamily="34" charset="0"/>
                </a:rPr>
                <a:t>(Large Cell)</a:t>
              </a:r>
              <a:r>
                <a:rPr kumimoji="1" lang="en-US" altLang="ja-JP" sz="1400" b="1" dirty="0">
                  <a:solidFill>
                    <a:schemeClr val="accent2"/>
                  </a:solidFill>
                  <a:latin typeface="Tahoma" panose="020B0604030504040204" pitchFamily="34" charset="0"/>
                  <a:ea typeface="Tahoma" panose="020B0604030504040204" pitchFamily="34" charset="0"/>
                  <a:cs typeface="Tahoma" panose="020B0604030504040204" pitchFamily="34" charset="0"/>
                </a:rPr>
                <a:t>	</a:t>
              </a:r>
              <a:r>
                <a:rPr kumimoji="1" lang="en-US" altLang="ja-JP" sz="1400" b="1" dirty="0">
                  <a:solidFill>
                    <a:schemeClr val="accent2"/>
                  </a:solidFill>
                  <a:latin typeface="Tahoma" panose="020B0604030504040204" pitchFamily="34" charset="0"/>
                  <a:ea typeface="Tahoma" panose="020B0604030504040204" pitchFamily="34" charset="0"/>
                  <a:cs typeface="Tahoma" panose="020B0604030504040204" pitchFamily="34" charset="0"/>
                  <a:sym typeface="Symbol" pitchFamily="18" charset="2"/>
                </a:rPr>
                <a:t> </a:t>
              </a: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a:t>
              </a: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rPr>
                <a:t> 18x50/70</a:t>
              </a:r>
              <a:r>
                <a:rPr kumimoji="1" lang="en-US" altLang="ja-JP" sz="1200" dirty="0">
                  <a:solidFill>
                    <a:schemeClr val="bg1"/>
                  </a:solidFill>
                  <a:latin typeface="Tahoma" panose="020B0604030504040204" pitchFamily="34" charset="0"/>
                  <a:ea typeface="Tahoma" panose="020B0604030504040204" pitchFamily="34" charset="0"/>
                  <a:cs typeface="Tahoma" panose="020B0604030504040204" pitchFamily="34" charset="0"/>
                </a:rPr>
                <a:t> </a:t>
              </a:r>
              <a:endPar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r" fontAlgn="base">
                <a:spcBef>
                  <a:spcPct val="0"/>
                </a:spcBef>
                <a:spcAft>
                  <a:spcPct val="0"/>
                </a:spcAft>
              </a:pP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50F/100F</a:t>
              </a:r>
            </a:p>
            <a:p>
              <a:pPr algn="r" fontAlgn="base">
                <a:spcBef>
                  <a:spcPct val="0"/>
                </a:spcBef>
                <a:spcAft>
                  <a:spcPct val="0"/>
                </a:spcAft>
              </a:pP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15m</a:t>
              </a:r>
              <a:r>
                <a:rPr kumimoji="1" lang="el-GR"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Ω</a:t>
              </a: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/10m</a:t>
              </a:r>
              <a:r>
                <a:rPr kumimoji="1" lang="el-GR"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 Ω</a:t>
              </a:r>
              <a:endPar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r" fontAlgn="base">
                <a:spcBef>
                  <a:spcPct val="0"/>
                </a:spcBef>
                <a:spcAft>
                  <a:spcPct val="0"/>
                </a:spcAft>
              </a:pP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-40</a:t>
              </a:r>
              <a:r>
                <a:rPr kumimoji="1" lang="ja-JP" altLang="en-US" sz="1400" b="1" dirty="0">
                  <a:solidFill>
                    <a:schemeClr val="bg1"/>
                  </a:solidFill>
                  <a:latin typeface="Tahoma" panose="020B0604030504040204" pitchFamily="34" charset="0"/>
                  <a:ea typeface="Meiryo UI" panose="020B0604030504040204" pitchFamily="50" charset="-128"/>
                  <a:cs typeface="Tahoma" panose="020B0604030504040204" pitchFamily="34" charset="0"/>
                  <a:sym typeface="Symbol" pitchFamily="18" charset="2"/>
                </a:rPr>
                <a:t>℃</a:t>
              </a: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 to +65</a:t>
              </a:r>
              <a:r>
                <a:rPr kumimoji="1" lang="ja-JP" altLang="en-US" sz="1400" b="1" dirty="0">
                  <a:solidFill>
                    <a:schemeClr val="bg1"/>
                  </a:solidFill>
                  <a:latin typeface="Tahoma" panose="020B0604030504040204" pitchFamily="34" charset="0"/>
                  <a:ea typeface="Meiryo UI" panose="020B0604030504040204" pitchFamily="50" charset="-128"/>
                  <a:cs typeface="Tahoma" panose="020B0604030504040204" pitchFamily="34" charset="0"/>
                  <a:sym typeface="Symbol" pitchFamily="18" charset="2"/>
                </a:rPr>
                <a:t>℃</a:t>
              </a:r>
              <a:endParaRPr kumimoji="1" lang="en-US" altLang="ja-JP" sz="1200" b="1"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42" name="Text Box 79"/>
            <p:cNvSpPr txBox="1">
              <a:spLocks noChangeArrowheads="1"/>
            </p:cNvSpPr>
            <p:nvPr/>
          </p:nvSpPr>
          <p:spPr bwMode="auto">
            <a:xfrm>
              <a:off x="6613460" y="2169673"/>
              <a:ext cx="165301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000" b="1" u="sng">
                  <a:solidFill>
                    <a:schemeClr val="tx1"/>
                  </a:solidFill>
                  <a:latin typeface="Arial" charset="0"/>
                  <a:ea typeface="ＭＳ Ｐゴシック" charset="-128"/>
                </a:defRPr>
              </a:lvl1pPr>
              <a:lvl2pPr marL="742950" indent="-285750" eaLnBrk="0" hangingPunct="0">
                <a:defRPr kumimoji="1" sz="2000" b="1" u="sng">
                  <a:solidFill>
                    <a:schemeClr val="tx1"/>
                  </a:solidFill>
                  <a:latin typeface="Arial" charset="0"/>
                  <a:ea typeface="ＭＳ Ｐゴシック" charset="-128"/>
                </a:defRPr>
              </a:lvl2pPr>
              <a:lvl3pPr marL="1143000" indent="-228600" eaLnBrk="0" hangingPunct="0">
                <a:defRPr kumimoji="1" sz="2000" b="1" u="sng">
                  <a:solidFill>
                    <a:schemeClr val="tx1"/>
                  </a:solidFill>
                  <a:latin typeface="Arial" charset="0"/>
                  <a:ea typeface="ＭＳ Ｐゴシック" charset="-128"/>
                </a:defRPr>
              </a:lvl3pPr>
              <a:lvl4pPr marL="1600200" indent="-228600" eaLnBrk="0" hangingPunct="0">
                <a:defRPr kumimoji="1" sz="2000" b="1" u="sng">
                  <a:solidFill>
                    <a:schemeClr val="tx1"/>
                  </a:solidFill>
                  <a:latin typeface="Arial" charset="0"/>
                  <a:ea typeface="ＭＳ Ｐゴシック" charset="-128"/>
                </a:defRPr>
              </a:lvl4pPr>
              <a:lvl5pPr marL="2057400" indent="-228600" eaLnBrk="0" hangingPunct="0">
                <a:defRPr kumimoji="1" sz="2000" b="1" u="sng">
                  <a:solidFill>
                    <a:schemeClr val="tx1"/>
                  </a:solidFill>
                  <a:latin typeface="Arial" charset="0"/>
                  <a:ea typeface="ＭＳ Ｐゴシック" charset="-128"/>
                </a:defRPr>
              </a:lvl5pPr>
              <a:lvl6pPr marL="25146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6pPr>
              <a:lvl7pPr marL="29718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7pPr>
              <a:lvl8pPr marL="34290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8pPr>
              <a:lvl9pPr marL="38862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9pPr>
            </a:lstStyle>
            <a:p>
              <a:pPr algn="ctr" eaLnBrk="1" fontAlgn="base" hangingPunct="1">
                <a:spcBef>
                  <a:spcPct val="0"/>
                </a:spcBef>
                <a:spcAft>
                  <a:spcPct val="0"/>
                </a:spcAft>
              </a:pPr>
              <a:r>
                <a:rPr lang="en-US" altLang="ja-JP" sz="1400" u="none" dirty="0">
                  <a:solidFill>
                    <a:schemeClr val="bg1"/>
                  </a:solidFill>
                  <a:latin typeface="Tahoma" panose="020B0604030504040204" pitchFamily="34" charset="0"/>
                  <a:ea typeface="Tahoma" panose="020B0604030504040204" pitchFamily="34" charset="0"/>
                  <a:cs typeface="Tahoma" panose="020B0604030504040204" pitchFamily="34" charset="0"/>
                </a:rPr>
                <a:t>65℃ 2.7V 2000h</a:t>
              </a:r>
            </a:p>
          </p:txBody>
        </p:sp>
        <p:sp>
          <p:nvSpPr>
            <p:cNvPr id="68" name="テキスト ボックス 67"/>
            <p:cNvSpPr txBox="1"/>
            <p:nvPr/>
          </p:nvSpPr>
          <p:spPr>
            <a:xfrm rot="19340056">
              <a:off x="6247519" y="1944923"/>
              <a:ext cx="631904" cy="369332"/>
            </a:xfrm>
            <a:prstGeom prst="rect">
              <a:avLst/>
            </a:prstGeom>
            <a:noFill/>
          </p:spPr>
          <p:txBody>
            <a:bodyPr wrap="none" rtlCol="0">
              <a:spAutoFit/>
            </a:bodyPr>
            <a:lstStyle/>
            <a:p>
              <a:pPr algn="ctr" fontAlgn="base">
                <a:spcBef>
                  <a:spcPct val="0"/>
                </a:spcBef>
                <a:spcAft>
                  <a:spcPct val="0"/>
                </a:spcAft>
              </a:pPr>
              <a:r>
                <a:rPr kumimoji="1" lang="en-US" altLang="ja-JP" u="sng" dirty="0">
                  <a:solidFill>
                    <a:srgbClr val="FF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New</a:t>
              </a:r>
              <a:endParaRPr kumimoji="1" lang="ja-JP" altLang="en-US" u="sng" dirty="0">
                <a:solidFill>
                  <a:srgbClr val="FF0000"/>
                </a:solidFill>
                <a:effectLst>
                  <a:outerShdw blurRad="38100" dist="38100" dir="2700000" algn="tl">
                    <a:srgbClr val="000000">
                      <a:alpha val="43137"/>
                    </a:srgbClr>
                  </a:outerShdw>
                </a:effectLst>
                <a:latin typeface="Tahoma" panose="020B0604030504040204" pitchFamily="34" charset="0"/>
                <a:ea typeface="HGP創英角ｺﾞｼｯｸUB" pitchFamily="50" charset="-128"/>
                <a:cs typeface="Tahoma" panose="020B0604030504040204" pitchFamily="34" charset="0"/>
              </a:endParaRPr>
            </a:p>
          </p:txBody>
        </p:sp>
        <p:pic>
          <p:nvPicPr>
            <p:cNvPr id="7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02381" y="2868283"/>
              <a:ext cx="1279135" cy="767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Titel 1"/>
          <p:cNvSpPr>
            <a:spLocks noGrp="1"/>
          </p:cNvSpPr>
          <p:nvPr>
            <p:ph type="ctrTitle"/>
          </p:nvPr>
        </p:nvSpPr>
        <p:spPr/>
        <p:txBody>
          <a:bodyPr/>
          <a:lstStyle/>
          <a:p>
            <a:r>
              <a:rPr lang="en-US" sz="2000" dirty="0"/>
              <a:t>EDLC Line-up / Radial lead Type</a:t>
            </a:r>
            <a:endParaRPr lang="en-US" dirty="0"/>
          </a:p>
        </p:txBody>
      </p:sp>
      <p:sp>
        <p:nvSpPr>
          <p:cNvPr id="26" name="テキスト ボックス 49"/>
          <p:cNvSpPr txBox="1"/>
          <p:nvPr/>
        </p:nvSpPr>
        <p:spPr>
          <a:xfrm>
            <a:off x="1024554" y="4205435"/>
            <a:ext cx="1823063" cy="276999"/>
          </a:xfrm>
          <a:prstGeom prst="rect">
            <a:avLst/>
          </a:prstGeom>
          <a:noFill/>
        </p:spPr>
        <p:txBody>
          <a:bodyPr wrap="none" rtlCol="0">
            <a:spAutoFit/>
          </a:bodyPr>
          <a:lstStyle/>
          <a:p>
            <a:pPr algn="ctr" fontAlgn="base">
              <a:spcBef>
                <a:spcPct val="0"/>
              </a:spcBef>
              <a:spcAft>
                <a:spcPct val="0"/>
              </a:spcAft>
            </a:pPr>
            <a:r>
              <a:rPr kumimoji="1" lang="en-US" altLang="ja-JP" sz="1200" dirty="0">
                <a:solidFill>
                  <a:srgbClr val="000000"/>
                </a:solidFill>
                <a:latin typeface="Tahoma" panose="020B0604030504040204" pitchFamily="34" charset="0"/>
                <a:ea typeface="Tahoma" panose="020B0604030504040204" pitchFamily="34" charset="0"/>
                <a:cs typeface="Tahoma" panose="020B0604030504040204" pitchFamily="34" charset="0"/>
              </a:rPr>
              <a:t>High Voltage / Long Life</a:t>
            </a:r>
            <a:endParaRPr kumimoji="1" lang="ja-JP" altLang="en-US" sz="1200" dirty="0">
              <a:solidFill>
                <a:srgbClr val="000000"/>
              </a:solidFill>
              <a:latin typeface="Tahoma" panose="020B0604030504040204" pitchFamily="34" charset="0"/>
              <a:ea typeface="Meiryo UI" panose="020B0604030504040204" pitchFamily="50" charset="-128"/>
              <a:cs typeface="Tahoma" panose="020B0604030504040204" pitchFamily="34" charset="0"/>
            </a:endParaRPr>
          </a:p>
        </p:txBody>
      </p:sp>
      <p:grpSp>
        <p:nvGrpSpPr>
          <p:cNvPr id="27" name="Gruppieren 26"/>
          <p:cNvGrpSpPr/>
          <p:nvPr/>
        </p:nvGrpSpPr>
        <p:grpSpPr>
          <a:xfrm>
            <a:off x="287524" y="4454206"/>
            <a:ext cx="2814877" cy="1749541"/>
            <a:chOff x="6223828" y="1949273"/>
            <a:chExt cx="2814877" cy="1749541"/>
          </a:xfrm>
        </p:grpSpPr>
        <p:sp>
          <p:nvSpPr>
            <p:cNvPr id="28" name="Rectangle 98"/>
            <p:cNvSpPr>
              <a:spLocks noChangeArrowheads="1"/>
            </p:cNvSpPr>
            <p:nvPr/>
          </p:nvSpPr>
          <p:spPr bwMode="auto">
            <a:xfrm>
              <a:off x="6595542" y="2040080"/>
              <a:ext cx="2443163" cy="1656295"/>
            </a:xfrm>
            <a:prstGeom prst="rect">
              <a:avLst/>
            </a:prstGeom>
            <a:solidFill>
              <a:srgbClr val="92D050"/>
            </a:solidFill>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fontAlgn="base">
                <a:spcBef>
                  <a:spcPct val="0"/>
                </a:spcBef>
                <a:spcAft>
                  <a:spcPct val="0"/>
                </a:spcAft>
              </a:pPr>
              <a:endParaRPr kumimoji="1" lang="ja-JP" altLang="en-US" sz="1200" dirty="0">
                <a:solidFill>
                  <a:prstClr val="black"/>
                </a:solidFill>
                <a:latin typeface="Tahoma" panose="020B0604030504040204" pitchFamily="34" charset="0"/>
                <a:ea typeface="Meiryo UI" panose="020B0604030504040204" pitchFamily="50" charset="-128"/>
                <a:cs typeface="Tahoma" panose="020B0604030504040204" pitchFamily="34" charset="0"/>
              </a:endParaRPr>
            </a:p>
          </p:txBody>
        </p:sp>
        <p:sp>
          <p:nvSpPr>
            <p:cNvPr id="29" name="Rectangle 100"/>
            <p:cNvSpPr>
              <a:spLocks noChangeArrowheads="1"/>
            </p:cNvSpPr>
            <p:nvPr/>
          </p:nvSpPr>
          <p:spPr bwMode="auto">
            <a:xfrm>
              <a:off x="6595542" y="2436288"/>
              <a:ext cx="2443163" cy="1262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fontAlgn="base">
                <a:spcBef>
                  <a:spcPct val="0"/>
                </a:spcBef>
                <a:spcAft>
                  <a:spcPct val="0"/>
                </a:spcAft>
              </a:pPr>
              <a:r>
                <a:rPr kumimoji="1" lang="en-US" altLang="ja-JP" sz="2000" b="1" dirty="0">
                  <a:solidFill>
                    <a:schemeClr val="accent2"/>
                  </a:solidFill>
                  <a:latin typeface="Tahoma" panose="020B0604030504040204" pitchFamily="34" charset="0"/>
                  <a:ea typeface="Tahoma" panose="020B0604030504040204" pitchFamily="34" charset="0"/>
                  <a:cs typeface="Tahoma" panose="020B0604030504040204" pitchFamily="34" charset="0"/>
                </a:rPr>
                <a:t>Series HL </a:t>
              </a:r>
              <a:r>
                <a:rPr kumimoji="1" lang="en-US" altLang="ja-JP" sz="1200" b="1" dirty="0">
                  <a:solidFill>
                    <a:schemeClr val="accent2"/>
                  </a:solidFill>
                  <a:latin typeface="Tahoma" panose="020B0604030504040204" pitchFamily="34" charset="0"/>
                  <a:ea typeface="Tahoma" panose="020B0604030504040204" pitchFamily="34" charset="0"/>
                  <a:cs typeface="Tahoma" panose="020B0604030504040204" pitchFamily="34" charset="0"/>
                </a:rPr>
                <a:t>(Small Cell)</a:t>
              </a:r>
              <a:endPar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r" fontAlgn="base">
                <a:spcBef>
                  <a:spcPct val="0"/>
                </a:spcBef>
                <a:spcAft>
                  <a:spcPct val="0"/>
                </a:spcAft>
              </a:pP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a:t>
              </a:r>
              <a:r>
                <a:rPr kumimoji="1" lang="en-US" altLang="ja-JP" sz="1400" dirty="0">
                  <a:solidFill>
                    <a:schemeClr val="bg1"/>
                  </a:solidFill>
                  <a:latin typeface="Tahoma" panose="020B0604030504040204" pitchFamily="34" charset="0"/>
                  <a:ea typeface="Tahoma" panose="020B0604030504040204" pitchFamily="34" charset="0"/>
                  <a:cs typeface="Tahoma" panose="020B0604030504040204" pitchFamily="34" charset="0"/>
                </a:rPr>
                <a:t> 8x20 – 10x30</a:t>
              </a:r>
              <a:r>
                <a:rPr kumimoji="1" lang="en-US" altLang="ja-JP" sz="1200" dirty="0">
                  <a:solidFill>
                    <a:schemeClr val="bg1"/>
                  </a:solidFill>
                  <a:latin typeface="Tahoma" panose="020B0604030504040204" pitchFamily="34" charset="0"/>
                  <a:ea typeface="Tahoma" panose="020B0604030504040204" pitchFamily="34" charset="0"/>
                  <a:cs typeface="Tahoma" panose="020B0604030504040204" pitchFamily="34" charset="0"/>
                </a:rPr>
                <a:t> </a:t>
              </a:r>
              <a:endPar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r" fontAlgn="base">
                <a:spcBef>
                  <a:spcPct val="0"/>
                </a:spcBef>
                <a:spcAft>
                  <a:spcPct val="0"/>
                </a:spcAft>
              </a:pP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2,5F-7,5F</a:t>
              </a:r>
            </a:p>
            <a:p>
              <a:pPr algn="r" fontAlgn="base">
                <a:spcBef>
                  <a:spcPct val="0"/>
                </a:spcBef>
                <a:spcAft>
                  <a:spcPct val="0"/>
                </a:spcAft>
              </a:pP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30m</a:t>
              </a:r>
              <a:r>
                <a:rPr kumimoji="1" lang="el-GR"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Ω</a:t>
              </a: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a:t>
              </a:r>
              <a:r>
                <a:rPr kumimoji="1" lang="de-DE"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70m</a:t>
              </a:r>
              <a:r>
                <a:rPr kumimoji="1" lang="el-GR"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rPr>
                <a:t>Ω</a:t>
              </a:r>
              <a:endPar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r" fontAlgn="base">
                <a:spcBef>
                  <a:spcPct val="0"/>
                </a:spcBef>
                <a:spcAft>
                  <a:spcPct val="0"/>
                </a:spcAft>
              </a:pP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-40</a:t>
              </a:r>
              <a:r>
                <a:rPr kumimoji="1" lang="ja-JP" altLang="en-US" sz="1400" b="1" dirty="0">
                  <a:solidFill>
                    <a:schemeClr val="bg1"/>
                  </a:solidFill>
                  <a:latin typeface="Tahoma" panose="020B0604030504040204" pitchFamily="34" charset="0"/>
                  <a:ea typeface="Meiryo UI" panose="020B0604030504040204" pitchFamily="50" charset="-128"/>
                  <a:cs typeface="Tahoma" panose="020B0604030504040204" pitchFamily="34" charset="0"/>
                  <a:sym typeface="Symbol" pitchFamily="18" charset="2"/>
                </a:rPr>
                <a:t>℃</a:t>
              </a:r>
              <a:r>
                <a:rPr kumimoji="1" lang="en-US" altLang="ja-JP" sz="1400" b="1"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rPr>
                <a:t> to +85</a:t>
              </a:r>
              <a:r>
                <a:rPr kumimoji="1" lang="ja-JP" altLang="en-US" sz="1400" b="1" dirty="0">
                  <a:solidFill>
                    <a:schemeClr val="bg1"/>
                  </a:solidFill>
                  <a:latin typeface="Tahoma" panose="020B0604030504040204" pitchFamily="34" charset="0"/>
                  <a:ea typeface="Meiryo UI" panose="020B0604030504040204" pitchFamily="50" charset="-128"/>
                  <a:cs typeface="Tahoma" panose="020B0604030504040204" pitchFamily="34" charset="0"/>
                  <a:sym typeface="Symbol" pitchFamily="18" charset="2"/>
                </a:rPr>
                <a:t>℃</a:t>
              </a:r>
              <a:endParaRPr kumimoji="1" lang="en-US" altLang="ja-JP" sz="1200" b="1" dirty="0">
                <a:solidFill>
                  <a:schemeClr val="bg1"/>
                </a:solidFill>
                <a:latin typeface="Tahoma" panose="020B0604030504040204" pitchFamily="34" charset="0"/>
                <a:ea typeface="Tahoma" panose="020B0604030504040204" pitchFamily="34" charset="0"/>
                <a:cs typeface="Tahoma" panose="020B0604030504040204" pitchFamily="34" charset="0"/>
                <a:sym typeface="Symbol" pitchFamily="18" charset="2"/>
              </a:endParaRPr>
            </a:p>
          </p:txBody>
        </p:sp>
        <p:sp>
          <p:nvSpPr>
            <p:cNvPr id="30" name="Text Box 79"/>
            <p:cNvSpPr txBox="1">
              <a:spLocks noChangeArrowheads="1"/>
            </p:cNvSpPr>
            <p:nvPr/>
          </p:nvSpPr>
          <p:spPr bwMode="auto">
            <a:xfrm>
              <a:off x="6586208" y="2040191"/>
              <a:ext cx="1707519"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000" b="1" u="sng">
                  <a:solidFill>
                    <a:schemeClr val="tx1"/>
                  </a:solidFill>
                  <a:latin typeface="Arial" charset="0"/>
                  <a:ea typeface="ＭＳ Ｐゴシック" charset="-128"/>
                </a:defRPr>
              </a:lvl1pPr>
              <a:lvl2pPr marL="742950" indent="-285750" eaLnBrk="0" hangingPunct="0">
                <a:defRPr kumimoji="1" sz="2000" b="1" u="sng">
                  <a:solidFill>
                    <a:schemeClr val="tx1"/>
                  </a:solidFill>
                  <a:latin typeface="Arial" charset="0"/>
                  <a:ea typeface="ＭＳ Ｐゴシック" charset="-128"/>
                </a:defRPr>
              </a:lvl2pPr>
              <a:lvl3pPr marL="1143000" indent="-228600" eaLnBrk="0" hangingPunct="0">
                <a:defRPr kumimoji="1" sz="2000" b="1" u="sng">
                  <a:solidFill>
                    <a:schemeClr val="tx1"/>
                  </a:solidFill>
                  <a:latin typeface="Arial" charset="0"/>
                  <a:ea typeface="ＭＳ Ｐゴシック" charset="-128"/>
                </a:defRPr>
              </a:lvl3pPr>
              <a:lvl4pPr marL="1600200" indent="-228600" eaLnBrk="0" hangingPunct="0">
                <a:defRPr kumimoji="1" sz="2000" b="1" u="sng">
                  <a:solidFill>
                    <a:schemeClr val="tx1"/>
                  </a:solidFill>
                  <a:latin typeface="Arial" charset="0"/>
                  <a:ea typeface="ＭＳ Ｐゴシック" charset="-128"/>
                </a:defRPr>
              </a:lvl4pPr>
              <a:lvl5pPr marL="2057400" indent="-228600" eaLnBrk="0" hangingPunct="0">
                <a:defRPr kumimoji="1" sz="2000" b="1" u="sng">
                  <a:solidFill>
                    <a:schemeClr val="tx1"/>
                  </a:solidFill>
                  <a:latin typeface="Arial" charset="0"/>
                  <a:ea typeface="ＭＳ Ｐゴシック" charset="-128"/>
                </a:defRPr>
              </a:lvl5pPr>
              <a:lvl6pPr marL="25146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6pPr>
              <a:lvl7pPr marL="29718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7pPr>
              <a:lvl8pPr marL="34290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8pPr>
              <a:lvl9pPr marL="3886200" indent="-228600" eaLnBrk="0" fontAlgn="base" hangingPunct="0">
                <a:lnSpc>
                  <a:spcPct val="130000"/>
                </a:lnSpc>
                <a:spcBef>
                  <a:spcPct val="0"/>
                </a:spcBef>
                <a:spcAft>
                  <a:spcPct val="0"/>
                </a:spcAft>
                <a:defRPr kumimoji="1" sz="2000" b="1" u="sng">
                  <a:solidFill>
                    <a:schemeClr val="tx1"/>
                  </a:solidFill>
                  <a:latin typeface="Arial" charset="0"/>
                  <a:ea typeface="ＭＳ Ｐゴシック" charset="-128"/>
                </a:defRPr>
              </a:lvl9pPr>
            </a:lstStyle>
            <a:p>
              <a:pPr algn="ctr" eaLnBrk="1" fontAlgn="base" hangingPunct="1">
                <a:spcBef>
                  <a:spcPct val="0"/>
                </a:spcBef>
                <a:spcAft>
                  <a:spcPct val="0"/>
                </a:spcAft>
              </a:pPr>
              <a:r>
                <a:rPr lang="en-US" altLang="ja-JP" sz="1400" u="none" dirty="0">
                  <a:solidFill>
                    <a:schemeClr val="bg1"/>
                  </a:solidFill>
                  <a:latin typeface="Tahoma" panose="020B0604030504040204" pitchFamily="34" charset="0"/>
                  <a:ea typeface="Tahoma" panose="020B0604030504040204" pitchFamily="34" charset="0"/>
                  <a:cs typeface="Tahoma" panose="020B0604030504040204" pitchFamily="34" charset="0"/>
                </a:rPr>
                <a:t>70℃ 2.7V 2000h</a:t>
              </a:r>
            </a:p>
            <a:p>
              <a:pPr algn="ctr" eaLnBrk="1" fontAlgn="base" hangingPunct="1">
                <a:spcBef>
                  <a:spcPct val="0"/>
                </a:spcBef>
                <a:spcAft>
                  <a:spcPct val="0"/>
                </a:spcAft>
              </a:pPr>
              <a:r>
                <a:rPr lang="en-US" altLang="ja-JP" sz="1400" u="none" dirty="0">
                  <a:solidFill>
                    <a:schemeClr val="bg1"/>
                  </a:solidFill>
                  <a:latin typeface="Tahoma" panose="020B0604030504040204" pitchFamily="34" charset="0"/>
                  <a:ea typeface="Tahoma" panose="020B0604030504040204" pitchFamily="34" charset="0"/>
                  <a:cs typeface="Tahoma" panose="020B0604030504040204" pitchFamily="34" charset="0"/>
                </a:rPr>
                <a:t>85℃ 2.5V 1000h</a:t>
              </a:r>
            </a:p>
          </p:txBody>
        </p:sp>
        <p:sp>
          <p:nvSpPr>
            <p:cNvPr id="31" name="テキスト ボックス 67"/>
            <p:cNvSpPr txBox="1"/>
            <p:nvPr/>
          </p:nvSpPr>
          <p:spPr>
            <a:xfrm rot="19340056">
              <a:off x="6223828" y="1949273"/>
              <a:ext cx="631904" cy="369332"/>
            </a:xfrm>
            <a:prstGeom prst="rect">
              <a:avLst/>
            </a:prstGeom>
            <a:noFill/>
          </p:spPr>
          <p:txBody>
            <a:bodyPr wrap="none" rtlCol="0">
              <a:spAutoFit/>
            </a:bodyPr>
            <a:lstStyle/>
            <a:p>
              <a:pPr algn="ctr" fontAlgn="base">
                <a:spcBef>
                  <a:spcPct val="0"/>
                </a:spcBef>
                <a:spcAft>
                  <a:spcPct val="0"/>
                </a:spcAft>
              </a:pPr>
              <a:r>
                <a:rPr kumimoji="1" lang="en-US" altLang="ja-JP" u="sng" dirty="0">
                  <a:solidFill>
                    <a:srgbClr val="FF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New</a:t>
              </a:r>
              <a:endParaRPr kumimoji="1" lang="ja-JP" altLang="en-US" u="sng" dirty="0">
                <a:solidFill>
                  <a:srgbClr val="FF0000"/>
                </a:solidFill>
                <a:effectLst>
                  <a:outerShdw blurRad="38100" dist="38100" dir="2700000" algn="tl">
                    <a:srgbClr val="000000">
                      <a:alpha val="43137"/>
                    </a:srgbClr>
                  </a:outerShdw>
                </a:effectLst>
                <a:latin typeface="Tahoma" panose="020B0604030504040204" pitchFamily="34" charset="0"/>
                <a:ea typeface="HGP創英角ｺﾞｼｯｸUB" pitchFamily="50" charset="-128"/>
                <a:cs typeface="Tahoma" panose="020B0604030504040204" pitchFamily="34" charset="0"/>
              </a:endParaRPr>
            </a:p>
          </p:txBody>
        </p:sp>
        <p:pic>
          <p:nvPicPr>
            <p:cNvPr id="3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54360" y="2868283"/>
              <a:ext cx="1279135" cy="767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7" name="Pfeil nach unten 36"/>
          <p:cNvSpPr/>
          <p:nvPr/>
        </p:nvSpPr>
        <p:spPr>
          <a:xfrm>
            <a:off x="6986016" y="3684449"/>
            <a:ext cx="633420" cy="443081"/>
          </a:xfrm>
          <a:prstGeom prst="downArrow">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Pfeil nach unten 42"/>
          <p:cNvSpPr/>
          <p:nvPr/>
        </p:nvSpPr>
        <p:spPr>
          <a:xfrm>
            <a:off x="1561301" y="3638355"/>
            <a:ext cx="633420" cy="443081"/>
          </a:xfrm>
          <a:prstGeom prst="downArrow">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Pfeil nach unten 43"/>
          <p:cNvSpPr/>
          <p:nvPr/>
        </p:nvSpPr>
        <p:spPr>
          <a:xfrm rot="5400000">
            <a:off x="4150036" y="2456049"/>
            <a:ext cx="633420" cy="1157644"/>
          </a:xfrm>
          <a:prstGeom prst="downArrow">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テキスト ボックス 47"/>
          <p:cNvSpPr txBox="1"/>
          <p:nvPr/>
        </p:nvSpPr>
        <p:spPr>
          <a:xfrm>
            <a:off x="4071422" y="2441162"/>
            <a:ext cx="1004634" cy="276999"/>
          </a:xfrm>
          <a:prstGeom prst="rect">
            <a:avLst/>
          </a:prstGeom>
          <a:noFill/>
        </p:spPr>
        <p:txBody>
          <a:bodyPr wrap="none" rtlCol="0">
            <a:spAutoFit/>
          </a:bodyPr>
          <a:lstStyle/>
          <a:p>
            <a:pPr algn="ctr" fontAlgn="base">
              <a:spcBef>
                <a:spcPct val="0"/>
              </a:spcBef>
              <a:spcAft>
                <a:spcPct val="0"/>
              </a:spcAft>
            </a:pPr>
            <a:r>
              <a:rPr kumimoji="1" lang="en-US" altLang="ja-JP" sz="1200" dirty="0">
                <a:solidFill>
                  <a:srgbClr val="000000"/>
                </a:solidFill>
                <a:latin typeface="Tahoma" panose="020B0604030504040204" pitchFamily="34" charset="0"/>
                <a:ea typeface="Tahoma" panose="020B0604030504040204" pitchFamily="34" charset="0"/>
                <a:cs typeface="Tahoma" panose="020B0604030504040204" pitchFamily="34" charset="0"/>
              </a:rPr>
              <a:t>Miniaturized</a:t>
            </a:r>
            <a:endParaRPr kumimoji="1" lang="ja-JP" altLang="en-US" sz="1200" dirty="0">
              <a:solidFill>
                <a:srgbClr val="000000"/>
              </a:solidFill>
              <a:latin typeface="Tahoma" panose="020B0604030504040204" pitchFamily="34" charset="0"/>
              <a:ea typeface="Meiryo UI" panose="020B0604030504040204" pitchFamily="50" charset="-128"/>
              <a:cs typeface="Tahoma" panose="020B0604030504040204" pitchFamily="34" charset="0"/>
            </a:endParaRPr>
          </a:p>
        </p:txBody>
      </p:sp>
    </p:spTree>
    <p:extLst>
      <p:ext uri="{BB962C8B-B14F-4D97-AF65-F5344CB8AC3E}">
        <p14:creationId xmlns:p14="http://schemas.microsoft.com/office/powerpoint/2010/main" val="1540982066"/>
      </p:ext>
    </p:extLst>
  </p:cSld>
  <p:clrMapOvr>
    <a:masterClrMapping/>
  </p:clrMapOvr>
</p:sld>
</file>

<file path=ppt/theme/theme1.xml><?xml version="1.0" encoding="utf-8"?>
<a:theme xmlns:a="http://schemas.openxmlformats.org/drawingml/2006/main" name="Benutzerdefiniertes Design">
  <a:themeElements>
    <a:clrScheme name="Panasonic-PPT-Colours">
      <a:dk1>
        <a:srgbClr val="1F1F1F"/>
      </a:dk1>
      <a:lt1>
        <a:srgbClr val="1F1F1F"/>
      </a:lt1>
      <a:dk2>
        <a:srgbClr val="A3A3A3"/>
      </a:dk2>
      <a:lt2>
        <a:srgbClr val="FFFFFF"/>
      </a:lt2>
      <a:accent1>
        <a:srgbClr val="00A0C6"/>
      </a:accent1>
      <a:accent2>
        <a:srgbClr val="FC1921"/>
      </a:accent2>
      <a:accent3>
        <a:srgbClr val="FFB300"/>
      </a:accent3>
      <a:accent4>
        <a:srgbClr val="4FAD26"/>
      </a:accent4>
      <a:accent5>
        <a:srgbClr val="A3A3A3"/>
      </a:accent5>
      <a:accent6>
        <a:srgbClr val="1F1F1F"/>
      </a:accent6>
      <a:hlink>
        <a:srgbClr val="1F1F1F"/>
      </a:hlink>
      <a:folHlink>
        <a:srgbClr val="1F1F1F"/>
      </a:folHlink>
    </a:clrScheme>
    <a:fontScheme name="Panasonic-PPT-Typ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Benutzerdefiniertes Design">
  <a:themeElements>
    <a:clrScheme name="Panasonic-PPT-Colours">
      <a:dk1>
        <a:srgbClr val="1F1F1F"/>
      </a:dk1>
      <a:lt1>
        <a:srgbClr val="1F1F1F"/>
      </a:lt1>
      <a:dk2>
        <a:srgbClr val="A3A3A3"/>
      </a:dk2>
      <a:lt2>
        <a:srgbClr val="FFFFFF"/>
      </a:lt2>
      <a:accent1>
        <a:srgbClr val="00A0C6"/>
      </a:accent1>
      <a:accent2>
        <a:srgbClr val="FC1921"/>
      </a:accent2>
      <a:accent3>
        <a:srgbClr val="FFB300"/>
      </a:accent3>
      <a:accent4>
        <a:srgbClr val="4FAD26"/>
      </a:accent4>
      <a:accent5>
        <a:srgbClr val="A3A3A3"/>
      </a:accent5>
      <a:accent6>
        <a:srgbClr val="1F1F1F"/>
      </a:accent6>
      <a:hlink>
        <a:srgbClr val="1F1F1F"/>
      </a:hlink>
      <a:folHlink>
        <a:srgbClr val="1F1F1F"/>
      </a:folHlink>
    </a:clrScheme>
    <a:fontScheme name="Panasonic-PPT-Typ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Benutzerdefiniertes Design">
  <a:themeElements>
    <a:clrScheme name="Panasonic-PPT-Colours">
      <a:dk1>
        <a:srgbClr val="1F1F1F"/>
      </a:dk1>
      <a:lt1>
        <a:srgbClr val="1F1F1F"/>
      </a:lt1>
      <a:dk2>
        <a:srgbClr val="A3A3A3"/>
      </a:dk2>
      <a:lt2>
        <a:srgbClr val="FFFFFF"/>
      </a:lt2>
      <a:accent1>
        <a:srgbClr val="00A0C6"/>
      </a:accent1>
      <a:accent2>
        <a:srgbClr val="FC1921"/>
      </a:accent2>
      <a:accent3>
        <a:srgbClr val="FFB300"/>
      </a:accent3>
      <a:accent4>
        <a:srgbClr val="4FAD26"/>
      </a:accent4>
      <a:accent5>
        <a:srgbClr val="A3A3A3"/>
      </a:accent5>
      <a:accent6>
        <a:srgbClr val="1F1F1F"/>
      </a:accent6>
      <a:hlink>
        <a:srgbClr val="1F1F1F"/>
      </a:hlink>
      <a:folHlink>
        <a:srgbClr val="1F1F1F"/>
      </a:folHlink>
    </a:clrScheme>
    <a:fontScheme name="Panasonic-PPT-Typ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756</Words>
  <Application>Microsoft Office PowerPoint</Application>
  <PresentationFormat>Bildschirmpräsentation (4:3)</PresentationFormat>
  <Paragraphs>220</Paragraphs>
  <Slides>4</Slides>
  <Notes>4</Notes>
  <HiddenSlides>0</HiddenSlides>
  <MMClips>0</MMClips>
  <ScaleCrop>false</ScaleCrop>
  <HeadingPairs>
    <vt:vector size="6" baseType="variant">
      <vt:variant>
        <vt:lpstr>Verwendete Schriftarten</vt:lpstr>
      </vt:variant>
      <vt:variant>
        <vt:i4>8</vt:i4>
      </vt:variant>
      <vt:variant>
        <vt:lpstr>Design</vt:lpstr>
      </vt:variant>
      <vt:variant>
        <vt:i4>3</vt:i4>
      </vt:variant>
      <vt:variant>
        <vt:lpstr>Folientitel</vt:lpstr>
      </vt:variant>
      <vt:variant>
        <vt:i4>4</vt:i4>
      </vt:variant>
    </vt:vector>
  </HeadingPairs>
  <TitlesOfParts>
    <vt:vector size="15" baseType="lpstr">
      <vt:lpstr>HGP創英角ｺﾞｼｯｸUB</vt:lpstr>
      <vt:lpstr>Meiryo UI</vt:lpstr>
      <vt:lpstr>ＭＳ Ｐゴシック</vt:lpstr>
      <vt:lpstr>Arial</vt:lpstr>
      <vt:lpstr>Calibri</vt:lpstr>
      <vt:lpstr>Symbol</vt:lpstr>
      <vt:lpstr>Tahoma</vt:lpstr>
      <vt:lpstr>Wingdings</vt:lpstr>
      <vt:lpstr>Benutzerdefiniertes Design</vt:lpstr>
      <vt:lpstr>1_Benutzerdefiniertes Design</vt:lpstr>
      <vt:lpstr>2_Benutzerdefiniertes Design</vt:lpstr>
      <vt:lpstr>New OSCON Series – line up </vt:lpstr>
      <vt:lpstr>Lytics SMD Roadmap</vt:lpstr>
      <vt:lpstr>Lytics SMD Roadmap</vt:lpstr>
      <vt:lpstr>EDLC Line-up / Radial lead Type</vt:lpstr>
    </vt:vector>
  </TitlesOfParts>
  <Company>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Martina Ciacchi (70G2058)</dc:creator>
  <cp:lastModifiedBy>Frenken, Romy</cp:lastModifiedBy>
  <cp:revision>195</cp:revision>
  <cp:lastPrinted>2017-09-08T08:26:32Z</cp:lastPrinted>
  <dcterms:created xsi:type="dcterms:W3CDTF">2016-09-15T14:27:07Z</dcterms:created>
  <dcterms:modified xsi:type="dcterms:W3CDTF">2017-12-18T15:14:18Z</dcterms:modified>
</cp:coreProperties>
</file>