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896" r:id="rId2"/>
    <p:sldId id="948" r:id="rId3"/>
    <p:sldId id="897" r:id="rId4"/>
    <p:sldId id="898" r:id="rId5"/>
    <p:sldId id="899" r:id="rId6"/>
    <p:sldId id="908" r:id="rId7"/>
    <p:sldId id="952" r:id="rId8"/>
    <p:sldId id="953" r:id="rId9"/>
    <p:sldId id="954" r:id="rId10"/>
    <p:sldId id="909" r:id="rId11"/>
    <p:sldId id="910" r:id="rId12"/>
    <p:sldId id="911" r:id="rId13"/>
    <p:sldId id="955" r:id="rId14"/>
    <p:sldId id="956" r:id="rId15"/>
    <p:sldId id="957" r:id="rId16"/>
    <p:sldId id="958" r:id="rId17"/>
    <p:sldId id="959" r:id="rId18"/>
    <p:sldId id="960" r:id="rId19"/>
  </p:sldIdLst>
  <p:sldSz cx="9144000" cy="6858000" type="screen4x3"/>
  <p:notesSz cx="7099300" cy="10234613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8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8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8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8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8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62AC"/>
    <a:srgbClr val="0099FF"/>
    <a:srgbClr val="0E65C4"/>
    <a:srgbClr val="0E74D0"/>
    <a:srgbClr val="1955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6" autoAdjust="0"/>
    <p:restoredTop sz="96433" autoAdjust="0"/>
  </p:normalViewPr>
  <p:slideViewPr>
    <p:cSldViewPr>
      <p:cViewPr varScale="1">
        <p:scale>
          <a:sx n="82" d="100"/>
          <a:sy n="82" d="100"/>
        </p:scale>
        <p:origin x="-984" y="-86"/>
      </p:cViewPr>
      <p:guideLst>
        <p:guide orient="horz" pos="2160"/>
        <p:guide pos="2880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502"/>
    </p:cViewPr>
  </p:sorterViewPr>
  <p:notesViewPr>
    <p:cSldViewPr>
      <p:cViewPr varScale="1">
        <p:scale>
          <a:sx n="80" d="100"/>
          <a:sy n="80" d="100"/>
        </p:scale>
        <p:origin x="-2022" y="-96"/>
      </p:cViewPr>
      <p:guideLst>
        <p:guide orient="horz" pos="3224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charset="0"/>
                <a:cs typeface="Times New Roman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937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charset="0"/>
                <a:cs typeface="Times New Roman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288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charset="0"/>
                <a:cs typeface="Times New Roman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5B7044F0-2BE1-4E0E-A3A3-DCF8368FEB5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596621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charset="0"/>
                <a:cs typeface="Times New Roman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4275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937" y="0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charset="0"/>
                <a:cs typeface="Times New Roman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704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7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574" y="4861441"/>
            <a:ext cx="5206153" cy="460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Klicken Sie, um die Formate des Vorlagentextes zu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54278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288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Times New Roman" charset="0"/>
                <a:cs typeface="Times New Roman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4279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937" y="9722882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Times New Roman" charset="0"/>
                <a:cs typeface="Times New Roman" charset="0"/>
              </a:defRPr>
            </a:lvl1pPr>
          </a:lstStyle>
          <a:p>
            <a:pPr>
              <a:defRPr/>
            </a:pPr>
            <a:fld id="{2050DBD8-968C-4927-8B24-B33FEFCB015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7733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73598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4201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250724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09272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21080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77757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3545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5327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44574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3697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41504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050DBD8-968C-4927-8B24-B33FEFCB0153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3338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3"/>
          <p:cNvSpPr txBox="1">
            <a:spLocks/>
          </p:cNvSpPr>
          <p:nvPr/>
        </p:nvSpPr>
        <p:spPr bwMode="auto">
          <a:xfrm>
            <a:off x="363538" y="492084"/>
            <a:ext cx="667226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de-DE" sz="2400" b="1" i="0" u="none" strike="noStrike" cap="none" normalizeH="0" baseline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</a:rPr>
              <a:t>Thermal Management</a:t>
            </a:r>
            <a:endParaRPr kumimoji="0" lang="de-DE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Eine Ecke des Rechtecks abrunden 5"/>
          <p:cNvSpPr/>
          <p:nvPr/>
        </p:nvSpPr>
        <p:spPr>
          <a:xfrm rot="10800000" flipH="1">
            <a:off x="-2677" y="122"/>
            <a:ext cx="8748464" cy="1340768"/>
          </a:xfrm>
          <a:prstGeom prst="round1Rect">
            <a:avLst>
              <a:gd name="adj" fmla="val 50000"/>
            </a:avLst>
          </a:prstGeom>
          <a:blipFill dpi="0" rotWithShape="0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36" t="2059" r="25343" b="56632"/>
          <a:stretch/>
        </p:blipFill>
        <p:spPr>
          <a:xfrm>
            <a:off x="490539" y="209550"/>
            <a:ext cx="2183606" cy="460956"/>
          </a:xfrm>
          <a:prstGeom prst="rect">
            <a:avLst/>
          </a:prstGeom>
        </p:spPr>
      </p:pic>
      <p:sp>
        <p:nvSpPr>
          <p:cNvPr id="9" name="Textfeld 3"/>
          <p:cNvSpPr txBox="1">
            <a:spLocks/>
          </p:cNvSpPr>
          <p:nvPr/>
        </p:nvSpPr>
        <p:spPr bwMode="auto">
          <a:xfrm>
            <a:off x="365160" y="188640"/>
            <a:ext cx="447554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de-DE" sz="3200" b="1" i="0" u="none" strike="noStrike" cap="none" normalizeH="0" baseline="0" dirty="0">
                <a:ln>
                  <a:noFill/>
                </a:ln>
                <a:solidFill>
                  <a:srgbClr val="FFFFFF"/>
                </a:solidFill>
                <a:effectLst/>
                <a:latin typeface="Arial" pitchFamily="34" charset="0"/>
                <a:cs typeface="Arial" pitchFamily="34" charset="0"/>
              </a:rPr>
              <a:t>Thermal Management</a:t>
            </a:r>
            <a:endParaRPr kumimoji="0" lang="de-DE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685800" y="762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de-DE" sz="30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1" name="Rectangle 1029"/>
          <p:cNvSpPr>
            <a:spLocks noChangeArrowheads="1"/>
          </p:cNvSpPr>
          <p:nvPr/>
        </p:nvSpPr>
        <p:spPr bwMode="auto">
          <a:xfrm>
            <a:off x="1524000" y="1981200"/>
            <a:ext cx="6096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de-DE" sz="2000">
              <a:latin typeface="Arial" charset="0"/>
            </a:endParaRPr>
          </a:p>
        </p:txBody>
      </p:sp>
      <p:pic>
        <p:nvPicPr>
          <p:cNvPr id="4098" name="Picture 2" descr="C:\Users\Andreas Plate\Desktop\newsletter\CPU-STAMPED-ON-PCB-finale Kopi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"/>
          <a:stretch>
            <a:fillRect/>
          </a:stretch>
        </p:blipFill>
        <p:spPr bwMode="auto">
          <a:xfrm>
            <a:off x="699197" y="1340767"/>
            <a:ext cx="7761235" cy="5517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0" y="1407781"/>
            <a:ext cx="3419872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32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Stamped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32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CPU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32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Heatsinks</a:t>
            </a:r>
            <a:endParaRPr lang="en-GB" sz="3200" b="1" cap="small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23014"/>
      </p:ext>
    </p:extLst>
  </p:cSld>
  <p:clrMapOvr>
    <a:masterClrMapping/>
  </p:clrMapOvr>
  <p:transition advTm="5000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www.assmann-wsw.com/fileadmin/prodpics/V_5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6424" y="5654105"/>
            <a:ext cx="1728192" cy="1182084"/>
          </a:xfrm>
          <a:prstGeom prst="rect">
            <a:avLst/>
          </a:prstGeom>
          <a:noFill/>
        </p:spPr>
      </p:pic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685800" y="762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de-DE" sz="30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1" name="Rectangle 1029"/>
          <p:cNvSpPr>
            <a:spLocks noChangeArrowheads="1"/>
          </p:cNvSpPr>
          <p:nvPr/>
        </p:nvSpPr>
        <p:spPr bwMode="auto">
          <a:xfrm>
            <a:off x="1524000" y="1981200"/>
            <a:ext cx="6096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de-DE" sz="2000"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467544" y="1268760"/>
            <a:ext cx="9144000" cy="56092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Mounting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options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methods</a:t>
            </a:r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Push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pin</a:t>
            </a:r>
            <a:endParaRPr lang="de-DE" sz="2400" b="1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Existing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additional </a:t>
            </a:r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holes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</a:t>
            </a:r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base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plate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used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this</a:t>
            </a:r>
            <a:endParaRPr lang="de-DE" sz="24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4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purpose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  <a:p>
            <a:pPr>
              <a:spcBef>
                <a:spcPts val="1500"/>
              </a:spcBef>
            </a:pP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Solder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Pin</a:t>
            </a:r>
          </a:p>
          <a:p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Sodler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pins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aditionally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pressed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</a:t>
            </a:r>
          </a:p>
          <a:p>
            <a:pPr>
              <a:spcBef>
                <a:spcPts val="0"/>
              </a:spcBef>
            </a:pP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base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plate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solder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on  PCB</a:t>
            </a:r>
          </a:p>
          <a:p>
            <a:pPr>
              <a:spcBef>
                <a:spcPts val="0"/>
              </a:spcBef>
            </a:pPr>
            <a:endParaRPr lang="de-DE" sz="1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Thermal 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Adhesive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Tape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	</a:t>
            </a:r>
          </a:p>
          <a:p>
            <a:pPr>
              <a:spcBef>
                <a:spcPts val="0"/>
              </a:spcBef>
            </a:pPr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Thermal adhesive tape can be pre-applied to the</a:t>
            </a:r>
          </a:p>
          <a:p>
            <a:pPr>
              <a:spcBef>
                <a:spcPts val="0"/>
              </a:spcBef>
            </a:pPr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heatsink for mounting onto the chip</a:t>
            </a:r>
          </a:p>
          <a:p>
            <a:pPr>
              <a:spcBef>
                <a:spcPts val="0"/>
              </a:spcBef>
            </a:pPr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spcBef>
                <a:spcPts val="0"/>
              </a:spcBef>
            </a:pP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Thermal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adhesive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ordered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separately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glue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heatsink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3" name="Picture 3" descr="C:\Users\Andreas Plate\Desktop\CPU-5 finale Kopi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092" y="3286441"/>
            <a:ext cx="1440160" cy="1245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Plate\Desktop\Arbeit\03-10-2013\CPU-Foli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51901" y="4254616"/>
            <a:ext cx="1997590" cy="1599010"/>
          </a:xfrm>
          <a:prstGeom prst="rect">
            <a:avLst/>
          </a:prstGeom>
          <a:noFill/>
        </p:spPr>
      </p:pic>
      <p:pic>
        <p:nvPicPr>
          <p:cNvPr id="9" name="Picture 2" descr="C:\Users\Andreas Plate\Desktop\CPU-4 finale Kopie.png">
            <a:extLst>
              <a:ext uri="{FF2B5EF4-FFF2-40B4-BE49-F238E27FC236}">
                <a16:creationId xmlns:a16="http://schemas.microsoft.com/office/drawing/2014/main" xmlns="" id="{BE3EE4BC-F6A8-4D25-A957-F2F9A71BE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038400"/>
            <a:ext cx="1449729" cy="111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 Box 19">
            <a:extLst>
              <a:ext uri="{FF2B5EF4-FFF2-40B4-BE49-F238E27FC236}">
                <a16:creationId xmlns:a16="http://schemas.microsoft.com/office/drawing/2014/main" xmlns="" id="{BD5137D4-5CB6-46CE-A75B-E26452A638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2083076483"/>
      </p:ext>
    </p:extLst>
  </p:cSld>
  <p:clrMapOvr>
    <a:masterClrMapping/>
  </p:clrMapOvr>
  <p:transition advTm="1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685800" y="762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de-DE" sz="30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1" name="Rectangle 1029"/>
          <p:cNvSpPr>
            <a:spLocks noChangeArrowheads="1"/>
          </p:cNvSpPr>
          <p:nvPr/>
        </p:nvSpPr>
        <p:spPr bwMode="auto">
          <a:xfrm>
            <a:off x="1524000" y="1981200"/>
            <a:ext cx="6096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de-DE" sz="2000">
              <a:latin typeface="Arial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95536" y="1340768"/>
            <a:ext cx="889248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Modifications</a:t>
            </a:r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Cut-outs in the heat sink can be customer-tailored </a:t>
            </a:r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 the application by modifying the </a:t>
            </a: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tooling.</a:t>
            </a: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This allows adjacent compo-</a:t>
            </a:r>
          </a:p>
          <a:p>
            <a:r>
              <a:rPr lang="en-US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nents</a:t>
            </a:r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to be bypassed without </a:t>
            </a: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reducing the base plate of the </a:t>
            </a: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 sink.</a:t>
            </a:r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 descr="C:\Users\Plate\Desktop\Arbeit\03-10-2013\CPU-STAMPED-ON-PCB-finale Kopie.png"/>
          <p:cNvPicPr>
            <a:picLocks noChangeAspect="1" noChangeArrowheads="1"/>
          </p:cNvPicPr>
          <p:nvPr/>
        </p:nvPicPr>
        <p:blipFill>
          <a:blip r:embed="rId3" cstate="print"/>
          <a:srcRect t="37194" r="52188" b="16012"/>
          <a:stretch>
            <a:fillRect/>
          </a:stretch>
        </p:blipFill>
        <p:spPr bwMode="auto">
          <a:xfrm>
            <a:off x="3851920" y="2667000"/>
            <a:ext cx="4975937" cy="3528392"/>
          </a:xfrm>
          <a:prstGeom prst="rect">
            <a:avLst/>
          </a:prstGeom>
          <a:noFill/>
        </p:spPr>
      </p:pic>
      <p:sp>
        <p:nvSpPr>
          <p:cNvPr id="8" name="Text Box 19">
            <a:extLst>
              <a:ext uri="{FF2B5EF4-FFF2-40B4-BE49-F238E27FC236}">
                <a16:creationId xmlns:a16="http://schemas.microsoft.com/office/drawing/2014/main" xmlns="" id="{727098C7-C6F2-4321-957D-339E0D6B62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2083076483"/>
      </p:ext>
    </p:extLst>
  </p:cSld>
  <p:clrMapOvr>
    <a:masterClrMapping/>
  </p:clrMapOvr>
  <p:transition advTm="15000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685800" y="762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de-DE" sz="30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1" name="Rectangle 1029"/>
          <p:cNvSpPr>
            <a:spLocks noChangeArrowheads="1"/>
          </p:cNvSpPr>
          <p:nvPr/>
        </p:nvSpPr>
        <p:spPr bwMode="auto">
          <a:xfrm>
            <a:off x="1524000" y="1981200"/>
            <a:ext cx="6096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de-DE" sz="2000">
              <a:latin typeface="Arial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395536" y="1340768"/>
            <a:ext cx="9144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Material</a:t>
            </a:r>
          </a:p>
          <a:p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Aluminium 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Alloy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AL</a:t>
            </a:r>
            <a:r>
              <a:rPr lang="de-DE" sz="24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1050 </a:t>
            </a:r>
            <a:r>
              <a:rPr lang="de-DE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in different material </a:t>
            </a:r>
            <a:r>
              <a:rPr lang="de-DE" sz="22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thickness</a:t>
            </a:r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Customer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tailored</a:t>
            </a:r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Modifications of all dimensions</a:t>
            </a: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special perforations are possible.</a:t>
            </a:r>
          </a:p>
          <a:p>
            <a:endParaRPr lang="en-US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Samples can be handmade without </a:t>
            </a: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tooling charges.</a:t>
            </a:r>
          </a:p>
          <a:p>
            <a:endParaRPr lang="en-US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Special surface treatment</a:t>
            </a:r>
          </a:p>
          <a:p>
            <a:endParaRPr lang="en-US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Packing acc. customers request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 l="12346" t="10768" r="18518" b="19237"/>
          <a:stretch>
            <a:fillRect/>
          </a:stretch>
        </p:blipFill>
        <p:spPr bwMode="auto">
          <a:xfrm>
            <a:off x="5220072" y="2996952"/>
            <a:ext cx="364471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Text Box 19">
            <a:extLst>
              <a:ext uri="{FF2B5EF4-FFF2-40B4-BE49-F238E27FC236}">
                <a16:creationId xmlns:a16="http://schemas.microsoft.com/office/drawing/2014/main" xmlns="" id="{348D52B1-EC46-4CFC-8475-B6970F3458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3121218675"/>
      </p:ext>
    </p:extLst>
  </p:cSld>
  <p:clrMapOvr>
    <a:masterClrMapping/>
  </p:clrMapOvr>
  <p:transition advTm="15000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xmlns="" id="{6BB48842-EADA-4156-B8EA-1CE7CDB2A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1389830"/>
            <a:ext cx="7850985" cy="5351538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xmlns="" id="{DD5110B1-6DF6-4B42-99E7-BADC58EB4EB9}"/>
              </a:ext>
            </a:extLst>
          </p:cNvPr>
          <p:cNvSpPr/>
          <p:nvPr/>
        </p:nvSpPr>
        <p:spPr>
          <a:xfrm>
            <a:off x="692949" y="4077072"/>
            <a:ext cx="273630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 Box 19">
            <a:extLst>
              <a:ext uri="{FF2B5EF4-FFF2-40B4-BE49-F238E27FC236}">
                <a16:creationId xmlns:a16="http://schemas.microsoft.com/office/drawing/2014/main" xmlns="" id="{B0A12064-6BF8-45B2-9421-D77103396C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36946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Website product details</a:t>
            </a:r>
          </a:p>
        </p:txBody>
      </p:sp>
    </p:spTree>
    <p:extLst>
      <p:ext uri="{BB962C8B-B14F-4D97-AF65-F5344CB8AC3E}">
        <p14:creationId xmlns:p14="http://schemas.microsoft.com/office/powerpoint/2010/main" val="1626872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xmlns="" id="{9AC7C029-BF37-4531-997F-FE39FBD8AF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340768"/>
            <a:ext cx="7598377" cy="5400600"/>
          </a:xfrm>
          <a:prstGeom prst="rect">
            <a:avLst/>
          </a:prstGeom>
        </p:spPr>
      </p:pic>
      <p:sp>
        <p:nvSpPr>
          <p:cNvPr id="4" name="Text Box 19">
            <a:extLst>
              <a:ext uri="{FF2B5EF4-FFF2-40B4-BE49-F238E27FC236}">
                <a16:creationId xmlns:a16="http://schemas.microsoft.com/office/drawing/2014/main" xmlns="" id="{52E68489-1C8F-4B7A-B716-7B16500C93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36946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Website product details</a:t>
            </a:r>
          </a:p>
        </p:txBody>
      </p:sp>
    </p:spTree>
    <p:extLst>
      <p:ext uri="{BB962C8B-B14F-4D97-AF65-F5344CB8AC3E}">
        <p14:creationId xmlns:p14="http://schemas.microsoft.com/office/powerpoint/2010/main" val="2728891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xmlns="" id="{DA71388E-1A9B-4466-9815-B55515FA2D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122" y="1340768"/>
            <a:ext cx="7947756" cy="5391786"/>
          </a:xfrm>
          <a:prstGeom prst="rect">
            <a:avLst/>
          </a:prstGeom>
        </p:spPr>
      </p:pic>
      <p:sp>
        <p:nvSpPr>
          <p:cNvPr id="5" name="Rechteck 4">
            <a:extLst>
              <a:ext uri="{FF2B5EF4-FFF2-40B4-BE49-F238E27FC236}">
                <a16:creationId xmlns:a16="http://schemas.microsoft.com/office/drawing/2014/main" xmlns="" id="{40E88965-39E4-4924-9F54-F6C8E621AB8C}"/>
              </a:ext>
            </a:extLst>
          </p:cNvPr>
          <p:cNvSpPr/>
          <p:nvPr/>
        </p:nvSpPr>
        <p:spPr>
          <a:xfrm>
            <a:off x="323528" y="4935448"/>
            <a:ext cx="273630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xmlns="" id="{69F7EF8D-8AE1-4E33-A8DD-7126750853D3}"/>
              </a:ext>
            </a:extLst>
          </p:cNvPr>
          <p:cNvSpPr/>
          <p:nvPr/>
        </p:nvSpPr>
        <p:spPr>
          <a:xfrm>
            <a:off x="683568" y="4107356"/>
            <a:ext cx="273630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ext Box 19">
            <a:extLst>
              <a:ext uri="{FF2B5EF4-FFF2-40B4-BE49-F238E27FC236}">
                <a16:creationId xmlns:a16="http://schemas.microsoft.com/office/drawing/2014/main" xmlns="" id="{0F01C127-CCAB-4462-98FD-EA9EA892BE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36946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Website product details</a:t>
            </a:r>
          </a:p>
        </p:txBody>
      </p:sp>
    </p:spTree>
    <p:extLst>
      <p:ext uri="{BB962C8B-B14F-4D97-AF65-F5344CB8AC3E}">
        <p14:creationId xmlns:p14="http://schemas.microsoft.com/office/powerpoint/2010/main" val="2334682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xmlns="" id="{5427A939-C614-46B2-846B-A5D959447C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7609673" cy="5400600"/>
          </a:xfrm>
          <a:prstGeom prst="rect">
            <a:avLst/>
          </a:prstGeom>
        </p:spPr>
      </p:pic>
      <p:sp>
        <p:nvSpPr>
          <p:cNvPr id="4" name="Text Box 19">
            <a:extLst>
              <a:ext uri="{FF2B5EF4-FFF2-40B4-BE49-F238E27FC236}">
                <a16:creationId xmlns:a16="http://schemas.microsoft.com/office/drawing/2014/main" xmlns="" id="{CD42A301-F414-46A6-A995-3437DEC2B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36946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Website product details</a:t>
            </a:r>
          </a:p>
        </p:txBody>
      </p:sp>
    </p:spTree>
    <p:extLst>
      <p:ext uri="{BB962C8B-B14F-4D97-AF65-F5344CB8AC3E}">
        <p14:creationId xmlns:p14="http://schemas.microsoft.com/office/powerpoint/2010/main" val="4054474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xmlns="" id="{1D286C5F-4721-4D88-9555-5A59A9617E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40768"/>
            <a:ext cx="8064896" cy="5455666"/>
          </a:xfrm>
          <a:prstGeom prst="rect">
            <a:avLst/>
          </a:prstGeom>
        </p:spPr>
      </p:pic>
      <p:sp>
        <p:nvSpPr>
          <p:cNvPr id="4" name="Rechteck 3">
            <a:extLst>
              <a:ext uri="{FF2B5EF4-FFF2-40B4-BE49-F238E27FC236}">
                <a16:creationId xmlns:a16="http://schemas.microsoft.com/office/drawing/2014/main" xmlns="" id="{343FA775-255E-46ED-82B3-0C602BB60500}"/>
              </a:ext>
            </a:extLst>
          </p:cNvPr>
          <p:cNvSpPr/>
          <p:nvPr/>
        </p:nvSpPr>
        <p:spPr>
          <a:xfrm>
            <a:off x="467544" y="3991726"/>
            <a:ext cx="2736304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 Box 19">
            <a:extLst>
              <a:ext uri="{FF2B5EF4-FFF2-40B4-BE49-F238E27FC236}">
                <a16:creationId xmlns:a16="http://schemas.microsoft.com/office/drawing/2014/main" xmlns="" id="{397F48E9-4206-42DB-973B-835B4ABD8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36946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Website product details</a:t>
            </a:r>
          </a:p>
        </p:txBody>
      </p:sp>
    </p:spTree>
    <p:extLst>
      <p:ext uri="{BB962C8B-B14F-4D97-AF65-F5344CB8AC3E}">
        <p14:creationId xmlns:p14="http://schemas.microsoft.com/office/powerpoint/2010/main" val="90958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xmlns="" id="{014DA379-1F0B-4E85-AADB-2CC4C2ACF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340768"/>
            <a:ext cx="7618912" cy="5400600"/>
          </a:xfrm>
          <a:prstGeom prst="rect">
            <a:avLst/>
          </a:prstGeom>
        </p:spPr>
      </p:pic>
      <p:sp>
        <p:nvSpPr>
          <p:cNvPr id="3" name="Text Box 19">
            <a:extLst>
              <a:ext uri="{FF2B5EF4-FFF2-40B4-BE49-F238E27FC236}">
                <a16:creationId xmlns:a16="http://schemas.microsoft.com/office/drawing/2014/main" xmlns="" id="{CB85B549-FFB9-45F7-BADC-5C2D0C2BE3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36946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Website product details</a:t>
            </a:r>
          </a:p>
        </p:txBody>
      </p:sp>
    </p:spTree>
    <p:extLst>
      <p:ext uri="{BB962C8B-B14F-4D97-AF65-F5344CB8AC3E}">
        <p14:creationId xmlns:p14="http://schemas.microsoft.com/office/powerpoint/2010/main" val="118747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0"/>
    </mc:Choice>
    <mc:Fallback xmlns="">
      <p:transition spd="slow" advTm="15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685800" y="762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de-DE" sz="30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1" name="Rectangle 1029"/>
          <p:cNvSpPr>
            <a:spLocks noChangeArrowheads="1"/>
          </p:cNvSpPr>
          <p:nvPr/>
        </p:nvSpPr>
        <p:spPr bwMode="auto">
          <a:xfrm>
            <a:off x="1524000" y="1981200"/>
            <a:ext cx="6096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de-DE" sz="2000"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0" y="2996952"/>
            <a:ext cx="3779912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de-DE" sz="2800" b="1" cap="small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de-DE" sz="24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Promise</a:t>
            </a:r>
            <a:r>
              <a:rPr lang="de-DE" sz="24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an </a:t>
            </a:r>
          </a:p>
          <a:p>
            <a:pPr algn="ctr"/>
            <a:r>
              <a:rPr lang="de-DE" sz="24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improved</a:t>
            </a:r>
            <a:r>
              <a:rPr lang="de-DE" sz="24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</a:t>
            </a:r>
            <a:r>
              <a:rPr lang="de-DE" sz="24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dissipation</a:t>
            </a:r>
            <a:r>
              <a:rPr lang="de-DE" sz="24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a passive </a:t>
            </a:r>
            <a:r>
              <a:rPr lang="de-DE" sz="24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</a:t>
            </a:r>
            <a:r>
              <a:rPr lang="de-DE" sz="24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</a:t>
            </a:r>
            <a:r>
              <a:rPr lang="de-DE" sz="24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cooled</a:t>
            </a:r>
            <a:r>
              <a:rPr lang="de-DE" sz="24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cpu</a:t>
            </a:r>
            <a:r>
              <a:rPr lang="de-DE" sz="24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4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area</a:t>
            </a:r>
            <a:endParaRPr lang="de-DE" sz="2400" b="1" cap="small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0" y="1407781"/>
            <a:ext cx="3419872" cy="176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32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Stamped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32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CPU 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3200" b="1" cap="small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Heatsinks</a:t>
            </a:r>
            <a:endParaRPr lang="en-GB" sz="3200" b="1" cap="small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2" descr="C:\Users\Andreas Plate\Desktop\newsletter\CPU-STAMPED-ON-PCB-finale Kopi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5"/>
          <a:stretch>
            <a:fillRect/>
          </a:stretch>
        </p:blipFill>
        <p:spPr bwMode="auto">
          <a:xfrm>
            <a:off x="3995936" y="2266758"/>
            <a:ext cx="4332275" cy="3080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hteck 14"/>
          <p:cNvSpPr/>
          <p:nvPr/>
        </p:nvSpPr>
        <p:spPr>
          <a:xfrm>
            <a:off x="0" y="5498068"/>
            <a:ext cx="3779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8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BUT HOW ?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xmlns="" id="{A4B87828-D126-4D70-8405-D89B83B2FE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215323014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07216E-6 L 0.00208 -0.5913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2" grpId="0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/>
        </p:nvSpPr>
        <p:spPr>
          <a:xfrm>
            <a:off x="395705" y="1331611"/>
            <a:ext cx="507910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CROSS CUT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heatsink</a:t>
            </a:r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Cross Cut heatsink absorb heat from a chip</a:t>
            </a:r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Þ"/>
            </a:pP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Conduction</a:t>
            </a:r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and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releases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it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ambient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air</a:t>
            </a:r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Þ"/>
            </a:pP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Convection</a:t>
            </a:r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212976"/>
            <a:ext cx="29718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Line 15"/>
          <p:cNvSpPr>
            <a:spLocks noChangeShapeType="1"/>
          </p:cNvSpPr>
          <p:nvPr/>
        </p:nvSpPr>
        <p:spPr bwMode="auto">
          <a:xfrm flipV="1">
            <a:off x="6930244" y="268861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" name="Line 16"/>
          <p:cNvSpPr>
            <a:spLocks noChangeShapeType="1"/>
          </p:cNvSpPr>
          <p:nvPr/>
        </p:nvSpPr>
        <p:spPr bwMode="auto">
          <a:xfrm flipV="1">
            <a:off x="7137642" y="287152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2" name="Line 17"/>
          <p:cNvSpPr>
            <a:spLocks noChangeShapeType="1"/>
          </p:cNvSpPr>
          <p:nvPr/>
        </p:nvSpPr>
        <p:spPr bwMode="auto">
          <a:xfrm flipV="1">
            <a:off x="7345040" y="308755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3" name="Line 18"/>
          <p:cNvSpPr>
            <a:spLocks noChangeShapeType="1"/>
          </p:cNvSpPr>
          <p:nvPr/>
        </p:nvSpPr>
        <p:spPr bwMode="auto">
          <a:xfrm flipV="1">
            <a:off x="7546438" y="330357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4" name="Line 19"/>
          <p:cNvSpPr>
            <a:spLocks noChangeShapeType="1"/>
          </p:cNvSpPr>
          <p:nvPr/>
        </p:nvSpPr>
        <p:spPr bwMode="auto">
          <a:xfrm flipV="1">
            <a:off x="7756836" y="351843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5" name="Line 20"/>
          <p:cNvSpPr>
            <a:spLocks noChangeShapeType="1"/>
          </p:cNvSpPr>
          <p:nvPr/>
        </p:nvSpPr>
        <p:spPr bwMode="auto">
          <a:xfrm flipV="1">
            <a:off x="7956376" y="3773891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5" name="Line 15"/>
          <p:cNvSpPr>
            <a:spLocks noChangeShapeType="1"/>
          </p:cNvSpPr>
          <p:nvPr/>
        </p:nvSpPr>
        <p:spPr bwMode="auto">
          <a:xfrm flipV="1">
            <a:off x="5688088" y="360301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6" name="Line 16"/>
          <p:cNvSpPr>
            <a:spLocks noChangeShapeType="1"/>
          </p:cNvSpPr>
          <p:nvPr/>
        </p:nvSpPr>
        <p:spPr bwMode="auto">
          <a:xfrm flipV="1">
            <a:off x="5895486" y="378592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7" name="Line 17"/>
          <p:cNvSpPr>
            <a:spLocks noChangeShapeType="1"/>
          </p:cNvSpPr>
          <p:nvPr/>
        </p:nvSpPr>
        <p:spPr bwMode="auto">
          <a:xfrm flipV="1">
            <a:off x="6102884" y="400195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8" name="Line 18"/>
          <p:cNvSpPr>
            <a:spLocks noChangeShapeType="1"/>
          </p:cNvSpPr>
          <p:nvPr/>
        </p:nvSpPr>
        <p:spPr bwMode="auto">
          <a:xfrm flipV="1">
            <a:off x="6304282" y="421797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9" name="Line 19"/>
          <p:cNvSpPr>
            <a:spLocks noChangeShapeType="1"/>
          </p:cNvSpPr>
          <p:nvPr/>
        </p:nvSpPr>
        <p:spPr bwMode="auto">
          <a:xfrm flipV="1">
            <a:off x="6514680" y="443283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0" name="Line 20"/>
          <p:cNvSpPr>
            <a:spLocks noChangeShapeType="1"/>
          </p:cNvSpPr>
          <p:nvPr/>
        </p:nvSpPr>
        <p:spPr bwMode="auto">
          <a:xfrm flipV="1">
            <a:off x="6714220" y="4688291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7" name="Line 15"/>
          <p:cNvSpPr>
            <a:spLocks noChangeShapeType="1"/>
          </p:cNvSpPr>
          <p:nvPr/>
        </p:nvSpPr>
        <p:spPr bwMode="auto">
          <a:xfrm flipV="1">
            <a:off x="5889114" y="343169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8" name="Line 16"/>
          <p:cNvSpPr>
            <a:spLocks noChangeShapeType="1"/>
          </p:cNvSpPr>
          <p:nvPr/>
        </p:nvSpPr>
        <p:spPr bwMode="auto">
          <a:xfrm flipV="1">
            <a:off x="6096512" y="361460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99" name="Line 17"/>
          <p:cNvSpPr>
            <a:spLocks noChangeShapeType="1"/>
          </p:cNvSpPr>
          <p:nvPr/>
        </p:nvSpPr>
        <p:spPr bwMode="auto">
          <a:xfrm flipV="1">
            <a:off x="6303910" y="383062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0" name="Line 18"/>
          <p:cNvSpPr>
            <a:spLocks noChangeShapeType="1"/>
          </p:cNvSpPr>
          <p:nvPr/>
        </p:nvSpPr>
        <p:spPr bwMode="auto">
          <a:xfrm flipV="1">
            <a:off x="6505308" y="404665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1" name="Line 19"/>
          <p:cNvSpPr>
            <a:spLocks noChangeShapeType="1"/>
          </p:cNvSpPr>
          <p:nvPr/>
        </p:nvSpPr>
        <p:spPr bwMode="auto">
          <a:xfrm flipV="1">
            <a:off x="6715706" y="426151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2" name="Line 20"/>
          <p:cNvSpPr>
            <a:spLocks noChangeShapeType="1"/>
          </p:cNvSpPr>
          <p:nvPr/>
        </p:nvSpPr>
        <p:spPr bwMode="auto">
          <a:xfrm flipV="1">
            <a:off x="6915246" y="451697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3" name="Line 15"/>
          <p:cNvSpPr>
            <a:spLocks noChangeShapeType="1"/>
          </p:cNvSpPr>
          <p:nvPr/>
        </p:nvSpPr>
        <p:spPr bwMode="auto">
          <a:xfrm flipV="1">
            <a:off x="6728050" y="281416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4" name="Line 16"/>
          <p:cNvSpPr>
            <a:spLocks noChangeShapeType="1"/>
          </p:cNvSpPr>
          <p:nvPr/>
        </p:nvSpPr>
        <p:spPr bwMode="auto">
          <a:xfrm flipV="1">
            <a:off x="6935448" y="299707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5" name="Line 17"/>
          <p:cNvSpPr>
            <a:spLocks noChangeShapeType="1"/>
          </p:cNvSpPr>
          <p:nvPr/>
        </p:nvSpPr>
        <p:spPr bwMode="auto">
          <a:xfrm flipV="1">
            <a:off x="7142846" y="321309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6" name="Line 18"/>
          <p:cNvSpPr>
            <a:spLocks noChangeShapeType="1"/>
          </p:cNvSpPr>
          <p:nvPr/>
        </p:nvSpPr>
        <p:spPr bwMode="auto">
          <a:xfrm flipV="1">
            <a:off x="7344244" y="342912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7" name="Line 19"/>
          <p:cNvSpPr>
            <a:spLocks noChangeShapeType="1"/>
          </p:cNvSpPr>
          <p:nvPr/>
        </p:nvSpPr>
        <p:spPr bwMode="auto">
          <a:xfrm flipV="1">
            <a:off x="7554642" y="3643987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8" name="Line 20"/>
          <p:cNvSpPr>
            <a:spLocks noChangeShapeType="1"/>
          </p:cNvSpPr>
          <p:nvPr/>
        </p:nvSpPr>
        <p:spPr bwMode="auto">
          <a:xfrm flipV="1">
            <a:off x="7754182" y="389943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09" name="Line 15"/>
          <p:cNvSpPr>
            <a:spLocks noChangeShapeType="1"/>
          </p:cNvSpPr>
          <p:nvPr/>
        </p:nvSpPr>
        <p:spPr bwMode="auto">
          <a:xfrm flipV="1">
            <a:off x="6513935" y="298029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0" name="Line 16"/>
          <p:cNvSpPr>
            <a:spLocks noChangeShapeType="1"/>
          </p:cNvSpPr>
          <p:nvPr/>
        </p:nvSpPr>
        <p:spPr bwMode="auto">
          <a:xfrm flipV="1">
            <a:off x="6721333" y="316320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1" name="Line 17"/>
          <p:cNvSpPr>
            <a:spLocks noChangeShapeType="1"/>
          </p:cNvSpPr>
          <p:nvPr/>
        </p:nvSpPr>
        <p:spPr bwMode="auto">
          <a:xfrm flipV="1">
            <a:off x="6928731" y="337923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2" name="Line 18"/>
          <p:cNvSpPr>
            <a:spLocks noChangeShapeType="1"/>
          </p:cNvSpPr>
          <p:nvPr/>
        </p:nvSpPr>
        <p:spPr bwMode="auto">
          <a:xfrm flipV="1">
            <a:off x="7130129" y="3595257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3" name="Line 19"/>
          <p:cNvSpPr>
            <a:spLocks noChangeShapeType="1"/>
          </p:cNvSpPr>
          <p:nvPr/>
        </p:nvSpPr>
        <p:spPr bwMode="auto">
          <a:xfrm flipV="1">
            <a:off x="7340527" y="381012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4" name="Line 20"/>
          <p:cNvSpPr>
            <a:spLocks noChangeShapeType="1"/>
          </p:cNvSpPr>
          <p:nvPr/>
        </p:nvSpPr>
        <p:spPr bwMode="auto">
          <a:xfrm flipV="1">
            <a:off x="7540067" y="406557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5" name="Line 15"/>
          <p:cNvSpPr>
            <a:spLocks noChangeShapeType="1"/>
          </p:cNvSpPr>
          <p:nvPr/>
        </p:nvSpPr>
        <p:spPr bwMode="auto">
          <a:xfrm flipV="1">
            <a:off x="6328174" y="313269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6" name="Line 16"/>
          <p:cNvSpPr>
            <a:spLocks noChangeShapeType="1"/>
          </p:cNvSpPr>
          <p:nvPr/>
        </p:nvSpPr>
        <p:spPr bwMode="auto">
          <a:xfrm flipV="1">
            <a:off x="6535572" y="331560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7" name="Line 17"/>
          <p:cNvSpPr>
            <a:spLocks noChangeShapeType="1"/>
          </p:cNvSpPr>
          <p:nvPr/>
        </p:nvSpPr>
        <p:spPr bwMode="auto">
          <a:xfrm flipV="1">
            <a:off x="6742970" y="353163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8" name="Line 18"/>
          <p:cNvSpPr>
            <a:spLocks noChangeShapeType="1"/>
          </p:cNvSpPr>
          <p:nvPr/>
        </p:nvSpPr>
        <p:spPr bwMode="auto">
          <a:xfrm flipV="1">
            <a:off x="6944368" y="3747657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19" name="Line 19"/>
          <p:cNvSpPr>
            <a:spLocks noChangeShapeType="1"/>
          </p:cNvSpPr>
          <p:nvPr/>
        </p:nvSpPr>
        <p:spPr bwMode="auto">
          <a:xfrm flipV="1">
            <a:off x="7154766" y="396252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0" name="Line 20"/>
          <p:cNvSpPr>
            <a:spLocks noChangeShapeType="1"/>
          </p:cNvSpPr>
          <p:nvPr/>
        </p:nvSpPr>
        <p:spPr bwMode="auto">
          <a:xfrm flipV="1">
            <a:off x="7354306" y="421797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1" name="Line 15"/>
          <p:cNvSpPr>
            <a:spLocks noChangeShapeType="1"/>
          </p:cNvSpPr>
          <p:nvPr/>
        </p:nvSpPr>
        <p:spPr bwMode="auto">
          <a:xfrm flipV="1">
            <a:off x="6148142" y="325201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2" name="Line 16"/>
          <p:cNvSpPr>
            <a:spLocks noChangeShapeType="1"/>
          </p:cNvSpPr>
          <p:nvPr/>
        </p:nvSpPr>
        <p:spPr bwMode="auto">
          <a:xfrm flipV="1">
            <a:off x="6355540" y="343492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3" name="Line 17"/>
          <p:cNvSpPr>
            <a:spLocks noChangeShapeType="1"/>
          </p:cNvSpPr>
          <p:nvPr/>
        </p:nvSpPr>
        <p:spPr bwMode="auto">
          <a:xfrm flipV="1">
            <a:off x="6562938" y="365094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4" name="Line 18"/>
          <p:cNvSpPr>
            <a:spLocks noChangeShapeType="1"/>
          </p:cNvSpPr>
          <p:nvPr/>
        </p:nvSpPr>
        <p:spPr bwMode="auto">
          <a:xfrm flipV="1">
            <a:off x="6764336" y="386697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5" name="Line 19"/>
          <p:cNvSpPr>
            <a:spLocks noChangeShapeType="1"/>
          </p:cNvSpPr>
          <p:nvPr/>
        </p:nvSpPr>
        <p:spPr bwMode="auto">
          <a:xfrm flipV="1">
            <a:off x="6974734" y="4081837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26" name="Line 20"/>
          <p:cNvSpPr>
            <a:spLocks noChangeShapeType="1"/>
          </p:cNvSpPr>
          <p:nvPr/>
        </p:nvSpPr>
        <p:spPr bwMode="auto">
          <a:xfrm flipV="1">
            <a:off x="7174274" y="433728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9" name="Line 17"/>
          <p:cNvSpPr>
            <a:spLocks noChangeShapeType="1"/>
          </p:cNvSpPr>
          <p:nvPr/>
        </p:nvSpPr>
        <p:spPr bwMode="auto">
          <a:xfrm flipV="1">
            <a:off x="6816317" y="3555637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0" name="Line 18"/>
          <p:cNvSpPr>
            <a:spLocks noChangeShapeType="1"/>
          </p:cNvSpPr>
          <p:nvPr/>
        </p:nvSpPr>
        <p:spPr bwMode="auto">
          <a:xfrm flipV="1">
            <a:off x="7017715" y="3771661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5" name="Line 17"/>
          <p:cNvSpPr>
            <a:spLocks noChangeShapeType="1"/>
          </p:cNvSpPr>
          <p:nvPr/>
        </p:nvSpPr>
        <p:spPr bwMode="auto">
          <a:xfrm flipV="1">
            <a:off x="6636285" y="367495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6" name="Line 18"/>
          <p:cNvSpPr>
            <a:spLocks noChangeShapeType="1"/>
          </p:cNvSpPr>
          <p:nvPr/>
        </p:nvSpPr>
        <p:spPr bwMode="auto">
          <a:xfrm flipV="1">
            <a:off x="6837683" y="389097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9" name="Line 17"/>
          <p:cNvSpPr>
            <a:spLocks noChangeShapeType="1"/>
          </p:cNvSpPr>
          <p:nvPr/>
        </p:nvSpPr>
        <p:spPr bwMode="auto">
          <a:xfrm flipV="1">
            <a:off x="6625694" y="368657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0" name="Line 18"/>
          <p:cNvSpPr>
            <a:spLocks noChangeShapeType="1"/>
          </p:cNvSpPr>
          <p:nvPr/>
        </p:nvSpPr>
        <p:spPr bwMode="auto">
          <a:xfrm flipV="1">
            <a:off x="6827092" y="390260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1" name="Line 17"/>
          <p:cNvSpPr>
            <a:spLocks noChangeShapeType="1"/>
          </p:cNvSpPr>
          <p:nvPr/>
        </p:nvSpPr>
        <p:spPr bwMode="auto">
          <a:xfrm flipV="1">
            <a:off x="6445662" y="3805891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2" name="Line 18"/>
          <p:cNvSpPr>
            <a:spLocks noChangeShapeType="1"/>
          </p:cNvSpPr>
          <p:nvPr/>
        </p:nvSpPr>
        <p:spPr bwMode="auto">
          <a:xfrm flipV="1">
            <a:off x="6647060" y="402191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3" name="Line 17"/>
          <p:cNvSpPr>
            <a:spLocks noChangeShapeType="1"/>
          </p:cNvSpPr>
          <p:nvPr/>
        </p:nvSpPr>
        <p:spPr bwMode="auto">
          <a:xfrm flipV="1">
            <a:off x="7020236" y="340126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" name="Line 18"/>
          <p:cNvSpPr>
            <a:spLocks noChangeShapeType="1"/>
          </p:cNvSpPr>
          <p:nvPr/>
        </p:nvSpPr>
        <p:spPr bwMode="auto">
          <a:xfrm flipV="1">
            <a:off x="7221634" y="361728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" name="Line 17"/>
          <p:cNvSpPr>
            <a:spLocks noChangeShapeType="1"/>
          </p:cNvSpPr>
          <p:nvPr/>
        </p:nvSpPr>
        <p:spPr bwMode="auto">
          <a:xfrm flipV="1">
            <a:off x="6840204" y="352057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6" name="Line 18"/>
          <p:cNvSpPr>
            <a:spLocks noChangeShapeType="1"/>
          </p:cNvSpPr>
          <p:nvPr/>
        </p:nvSpPr>
        <p:spPr bwMode="auto">
          <a:xfrm flipV="1">
            <a:off x="7041602" y="373660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7" name="Line 17"/>
          <p:cNvSpPr>
            <a:spLocks noChangeShapeType="1"/>
          </p:cNvSpPr>
          <p:nvPr/>
        </p:nvSpPr>
        <p:spPr bwMode="auto">
          <a:xfrm flipV="1">
            <a:off x="7212010" y="3948261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8" name="Line 18"/>
          <p:cNvSpPr>
            <a:spLocks noChangeShapeType="1"/>
          </p:cNvSpPr>
          <p:nvPr/>
        </p:nvSpPr>
        <p:spPr bwMode="auto">
          <a:xfrm flipV="1">
            <a:off x="7413408" y="416428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9" name="Line 17"/>
          <p:cNvSpPr>
            <a:spLocks noChangeShapeType="1"/>
          </p:cNvSpPr>
          <p:nvPr/>
        </p:nvSpPr>
        <p:spPr bwMode="auto">
          <a:xfrm flipV="1">
            <a:off x="7031978" y="406757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0" name="Line 18"/>
          <p:cNvSpPr>
            <a:spLocks noChangeShapeType="1"/>
          </p:cNvSpPr>
          <p:nvPr/>
        </p:nvSpPr>
        <p:spPr bwMode="auto">
          <a:xfrm flipV="1">
            <a:off x="7233376" y="428360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1" name="Line 17"/>
          <p:cNvSpPr>
            <a:spLocks noChangeShapeType="1"/>
          </p:cNvSpPr>
          <p:nvPr/>
        </p:nvSpPr>
        <p:spPr bwMode="auto">
          <a:xfrm flipV="1">
            <a:off x="6485036" y="3078267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2" name="Line 18"/>
          <p:cNvSpPr>
            <a:spLocks noChangeShapeType="1"/>
          </p:cNvSpPr>
          <p:nvPr/>
        </p:nvSpPr>
        <p:spPr bwMode="auto">
          <a:xfrm flipV="1">
            <a:off x="6686434" y="3294291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3" name="Line 17"/>
          <p:cNvSpPr>
            <a:spLocks noChangeShapeType="1"/>
          </p:cNvSpPr>
          <p:nvPr/>
        </p:nvSpPr>
        <p:spPr bwMode="auto">
          <a:xfrm flipV="1">
            <a:off x="6305004" y="319758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" name="Line 18"/>
          <p:cNvSpPr>
            <a:spLocks noChangeShapeType="1"/>
          </p:cNvSpPr>
          <p:nvPr/>
        </p:nvSpPr>
        <p:spPr bwMode="auto">
          <a:xfrm flipV="1">
            <a:off x="6506402" y="341360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71" name="Rechteck 70"/>
          <p:cNvSpPr/>
          <p:nvPr/>
        </p:nvSpPr>
        <p:spPr>
          <a:xfrm>
            <a:off x="-434494" y="1448679"/>
            <a:ext cx="3779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8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BUT HOW ?</a:t>
            </a:r>
          </a:p>
        </p:txBody>
      </p:sp>
      <p:sp>
        <p:nvSpPr>
          <p:cNvPr id="68" name="Text Box 19">
            <a:extLst>
              <a:ext uri="{FF2B5EF4-FFF2-40B4-BE49-F238E27FC236}">
                <a16:creationId xmlns:a16="http://schemas.microsoft.com/office/drawing/2014/main" xmlns="" id="{D82F245A-159D-4851-8CF8-2AE0BBC73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685841406"/>
      </p:ext>
    </p:extLst>
  </p:cSld>
  <p:clrMapOvr>
    <a:masterClrMapping/>
  </p:clrMapOvr>
  <p:transition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2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4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2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2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9" dur="2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0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2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59" grpId="0" animBg="1"/>
      <p:bldP spid="159" grpId="1" animBg="1"/>
      <p:bldP spid="160" grpId="0" animBg="1"/>
      <p:bldP spid="160" grpId="1" animBg="1"/>
      <p:bldP spid="165" grpId="0" animBg="1"/>
      <p:bldP spid="165" grpId="1" animBg="1"/>
      <p:bldP spid="166" grpId="0" animBg="1"/>
      <p:bldP spid="166" grpId="1" animBg="1"/>
      <p:bldP spid="169" grpId="0" animBg="1"/>
      <p:bldP spid="169" grpId="1" animBg="1"/>
      <p:bldP spid="170" grpId="0" animBg="1"/>
      <p:bldP spid="170" grpId="1" animBg="1"/>
      <p:bldP spid="171" grpId="0" animBg="1"/>
      <p:bldP spid="171" grpId="1" animBg="1"/>
      <p:bldP spid="172" grpId="0" animBg="1"/>
      <p:bldP spid="172" grpId="1" animBg="1"/>
      <p:bldP spid="173" grpId="0" animBg="1"/>
      <p:bldP spid="173" grpId="1" animBg="1"/>
      <p:bldP spid="174" grpId="0" animBg="1"/>
      <p:bldP spid="174" grpId="1" animBg="1"/>
      <p:bldP spid="175" grpId="0" animBg="1"/>
      <p:bldP spid="175" grpId="1" animBg="1"/>
      <p:bldP spid="176" grpId="0" animBg="1"/>
      <p:bldP spid="176" grpId="1" animBg="1"/>
      <p:bldP spid="177" grpId="0" animBg="1"/>
      <p:bldP spid="177" grpId="1" animBg="1"/>
      <p:bldP spid="178" grpId="0" animBg="1"/>
      <p:bldP spid="178" grpId="1" animBg="1"/>
      <p:bldP spid="179" grpId="0" animBg="1"/>
      <p:bldP spid="179" grpId="1" animBg="1"/>
      <p:bldP spid="180" grpId="0" animBg="1"/>
      <p:bldP spid="180" grpId="1" animBg="1"/>
      <p:bldP spid="181" grpId="0" animBg="1"/>
      <p:bldP spid="181" grpId="1" animBg="1"/>
      <p:bldP spid="182" grpId="0" animBg="1"/>
      <p:bldP spid="182" grpId="1" animBg="1"/>
      <p:bldP spid="183" grpId="0" animBg="1"/>
      <p:bldP spid="183" grpId="1" animBg="1"/>
      <p:bldP spid="184" grpId="0" animBg="1"/>
      <p:bldP spid="18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5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212976"/>
            <a:ext cx="2971800" cy="233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Nach links gekrümmter Pfeil 81"/>
          <p:cNvSpPr/>
          <p:nvPr/>
        </p:nvSpPr>
        <p:spPr>
          <a:xfrm rot="5722599">
            <a:off x="6887034" y="2830800"/>
            <a:ext cx="971703" cy="786230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4" name="Rechteck 83"/>
          <p:cNvSpPr/>
          <p:nvPr/>
        </p:nvSpPr>
        <p:spPr>
          <a:xfrm>
            <a:off x="376759" y="1340073"/>
            <a:ext cx="4946623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/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CROSS CUT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heatsink</a:t>
            </a:r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Hot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spots</a:t>
            </a:r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buFont typeface="Symbol"/>
              <a:buChar char="Þ"/>
            </a:pP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 accumulation is caused by high </a:t>
            </a:r>
          </a:p>
          <a:p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</a:t>
            </a:r>
            <a:r>
              <a:rPr lang="en-US" sz="1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thermal radiation and low convection</a:t>
            </a: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Þ"/>
            </a:pP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Reason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Mutual heating of the cooling          </a:t>
            </a:r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 </a:t>
            </a:r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fins 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square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geometry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Þ"/>
            </a:pP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Result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Formation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hotspot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 </a:t>
            </a:r>
          </a:p>
          <a:p>
            <a:r>
              <a:rPr lang="en-US" sz="2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Convection and heat radiation is only</a:t>
            </a:r>
          </a:p>
          <a:p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optimal in the outer area.</a:t>
            </a:r>
            <a:endParaRPr lang="de-DE" sz="2000" b="1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5" name="Line 16"/>
          <p:cNvSpPr>
            <a:spLocks noChangeShapeType="1"/>
          </p:cNvSpPr>
          <p:nvPr/>
        </p:nvSpPr>
        <p:spPr bwMode="auto">
          <a:xfrm flipV="1">
            <a:off x="6105232" y="3783301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6" name="Line 17"/>
          <p:cNvSpPr>
            <a:spLocks noChangeShapeType="1"/>
          </p:cNvSpPr>
          <p:nvPr/>
        </p:nvSpPr>
        <p:spPr bwMode="auto">
          <a:xfrm flipV="1">
            <a:off x="6312630" y="399932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7" name="Line 18"/>
          <p:cNvSpPr>
            <a:spLocks noChangeShapeType="1"/>
          </p:cNvSpPr>
          <p:nvPr/>
        </p:nvSpPr>
        <p:spPr bwMode="auto">
          <a:xfrm flipV="1">
            <a:off x="6514028" y="421534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8" name="Line 19"/>
          <p:cNvSpPr>
            <a:spLocks noChangeShapeType="1"/>
          </p:cNvSpPr>
          <p:nvPr/>
        </p:nvSpPr>
        <p:spPr bwMode="auto">
          <a:xfrm flipV="1">
            <a:off x="6724426" y="443021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9" name="Line 20"/>
          <p:cNvSpPr>
            <a:spLocks noChangeShapeType="1"/>
          </p:cNvSpPr>
          <p:nvPr/>
        </p:nvSpPr>
        <p:spPr bwMode="auto">
          <a:xfrm flipV="1">
            <a:off x="6923966" y="468566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0" name="Line 15"/>
          <p:cNvSpPr>
            <a:spLocks noChangeShapeType="1"/>
          </p:cNvSpPr>
          <p:nvPr/>
        </p:nvSpPr>
        <p:spPr bwMode="auto">
          <a:xfrm flipV="1">
            <a:off x="6086851" y="343272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1" name="Line 16"/>
          <p:cNvSpPr>
            <a:spLocks noChangeShapeType="1"/>
          </p:cNvSpPr>
          <p:nvPr/>
        </p:nvSpPr>
        <p:spPr bwMode="auto">
          <a:xfrm flipV="1">
            <a:off x="6294249" y="364293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2" name="Line 17"/>
          <p:cNvSpPr>
            <a:spLocks noChangeShapeType="1"/>
          </p:cNvSpPr>
          <p:nvPr/>
        </p:nvSpPr>
        <p:spPr bwMode="auto">
          <a:xfrm flipV="1">
            <a:off x="6501647" y="385896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3" name="Line 18"/>
          <p:cNvSpPr>
            <a:spLocks noChangeShapeType="1"/>
          </p:cNvSpPr>
          <p:nvPr/>
        </p:nvSpPr>
        <p:spPr bwMode="auto">
          <a:xfrm flipV="1">
            <a:off x="6703045" y="407498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4" name="Line 19"/>
          <p:cNvSpPr>
            <a:spLocks noChangeShapeType="1"/>
          </p:cNvSpPr>
          <p:nvPr/>
        </p:nvSpPr>
        <p:spPr bwMode="auto">
          <a:xfrm flipV="1">
            <a:off x="6913443" y="428984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5" name="Line 20"/>
          <p:cNvSpPr>
            <a:spLocks noChangeShapeType="1"/>
          </p:cNvSpPr>
          <p:nvPr/>
        </p:nvSpPr>
        <p:spPr bwMode="auto">
          <a:xfrm flipV="1">
            <a:off x="7112983" y="4545301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7" name="Line 16"/>
          <p:cNvSpPr>
            <a:spLocks noChangeShapeType="1"/>
          </p:cNvSpPr>
          <p:nvPr/>
        </p:nvSpPr>
        <p:spPr bwMode="auto">
          <a:xfrm flipV="1">
            <a:off x="6430976" y="347796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8" name="Line 17"/>
          <p:cNvSpPr>
            <a:spLocks noChangeShapeType="1"/>
          </p:cNvSpPr>
          <p:nvPr/>
        </p:nvSpPr>
        <p:spPr bwMode="auto">
          <a:xfrm flipV="1">
            <a:off x="6638374" y="369398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9" name="Line 18"/>
          <p:cNvSpPr>
            <a:spLocks noChangeShapeType="1"/>
          </p:cNvSpPr>
          <p:nvPr/>
        </p:nvSpPr>
        <p:spPr bwMode="auto">
          <a:xfrm flipV="1">
            <a:off x="6839772" y="391000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0" name="Line 19"/>
          <p:cNvSpPr>
            <a:spLocks noChangeShapeType="1"/>
          </p:cNvSpPr>
          <p:nvPr/>
        </p:nvSpPr>
        <p:spPr bwMode="auto">
          <a:xfrm flipV="1">
            <a:off x="7050170" y="412487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1" name="Line 20"/>
          <p:cNvSpPr>
            <a:spLocks noChangeShapeType="1"/>
          </p:cNvSpPr>
          <p:nvPr/>
        </p:nvSpPr>
        <p:spPr bwMode="auto">
          <a:xfrm flipV="1">
            <a:off x="7249710" y="438032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3" name="Line 16"/>
          <p:cNvSpPr>
            <a:spLocks noChangeShapeType="1"/>
          </p:cNvSpPr>
          <p:nvPr/>
        </p:nvSpPr>
        <p:spPr bwMode="auto">
          <a:xfrm flipV="1">
            <a:off x="6610794" y="333759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4" name="Line 17"/>
          <p:cNvSpPr>
            <a:spLocks noChangeShapeType="1"/>
          </p:cNvSpPr>
          <p:nvPr/>
        </p:nvSpPr>
        <p:spPr bwMode="auto">
          <a:xfrm flipV="1">
            <a:off x="6818192" y="355361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5" name="Line 18"/>
          <p:cNvSpPr>
            <a:spLocks noChangeShapeType="1"/>
          </p:cNvSpPr>
          <p:nvPr/>
        </p:nvSpPr>
        <p:spPr bwMode="auto">
          <a:xfrm flipV="1">
            <a:off x="7019590" y="376964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6" name="Line 19"/>
          <p:cNvSpPr>
            <a:spLocks noChangeShapeType="1"/>
          </p:cNvSpPr>
          <p:nvPr/>
        </p:nvSpPr>
        <p:spPr bwMode="auto">
          <a:xfrm flipV="1">
            <a:off x="7229988" y="398450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7" name="Line 20"/>
          <p:cNvSpPr>
            <a:spLocks noChangeShapeType="1"/>
          </p:cNvSpPr>
          <p:nvPr/>
        </p:nvSpPr>
        <p:spPr bwMode="auto">
          <a:xfrm flipV="1">
            <a:off x="7429528" y="423996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8" name="Line 15"/>
          <p:cNvSpPr>
            <a:spLocks noChangeShapeType="1"/>
          </p:cNvSpPr>
          <p:nvPr/>
        </p:nvSpPr>
        <p:spPr bwMode="auto">
          <a:xfrm flipV="1">
            <a:off x="6583618" y="298702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9" name="Line 16"/>
          <p:cNvSpPr>
            <a:spLocks noChangeShapeType="1"/>
          </p:cNvSpPr>
          <p:nvPr/>
        </p:nvSpPr>
        <p:spPr bwMode="auto">
          <a:xfrm flipV="1">
            <a:off x="6791016" y="319723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0" name="Line 17"/>
          <p:cNvSpPr>
            <a:spLocks noChangeShapeType="1"/>
          </p:cNvSpPr>
          <p:nvPr/>
        </p:nvSpPr>
        <p:spPr bwMode="auto">
          <a:xfrm flipV="1">
            <a:off x="6998414" y="341325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1" name="Line 18"/>
          <p:cNvSpPr>
            <a:spLocks noChangeShapeType="1"/>
          </p:cNvSpPr>
          <p:nvPr/>
        </p:nvSpPr>
        <p:spPr bwMode="auto">
          <a:xfrm flipV="1">
            <a:off x="7199812" y="362927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2" name="Line 19"/>
          <p:cNvSpPr>
            <a:spLocks noChangeShapeType="1"/>
          </p:cNvSpPr>
          <p:nvPr/>
        </p:nvSpPr>
        <p:spPr bwMode="auto">
          <a:xfrm flipV="1">
            <a:off x="7410210" y="384414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3" name="Line 20"/>
          <p:cNvSpPr>
            <a:spLocks noChangeShapeType="1"/>
          </p:cNvSpPr>
          <p:nvPr/>
        </p:nvSpPr>
        <p:spPr bwMode="auto">
          <a:xfrm flipV="1">
            <a:off x="7609750" y="409959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4" name="Line 15"/>
          <p:cNvSpPr>
            <a:spLocks noChangeShapeType="1"/>
          </p:cNvSpPr>
          <p:nvPr/>
        </p:nvSpPr>
        <p:spPr bwMode="auto">
          <a:xfrm flipV="1">
            <a:off x="6763571" y="281109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5" name="Line 16"/>
          <p:cNvSpPr>
            <a:spLocks noChangeShapeType="1"/>
          </p:cNvSpPr>
          <p:nvPr/>
        </p:nvSpPr>
        <p:spPr bwMode="auto">
          <a:xfrm flipV="1">
            <a:off x="6970969" y="3021301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6" name="Line 17"/>
          <p:cNvSpPr>
            <a:spLocks noChangeShapeType="1"/>
          </p:cNvSpPr>
          <p:nvPr/>
        </p:nvSpPr>
        <p:spPr bwMode="auto">
          <a:xfrm flipV="1">
            <a:off x="7178367" y="323732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7" name="Line 18"/>
          <p:cNvSpPr>
            <a:spLocks noChangeShapeType="1"/>
          </p:cNvSpPr>
          <p:nvPr/>
        </p:nvSpPr>
        <p:spPr bwMode="auto">
          <a:xfrm flipV="1">
            <a:off x="7379765" y="345334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8" name="Line 19"/>
          <p:cNvSpPr>
            <a:spLocks noChangeShapeType="1"/>
          </p:cNvSpPr>
          <p:nvPr/>
        </p:nvSpPr>
        <p:spPr bwMode="auto">
          <a:xfrm flipV="1">
            <a:off x="7590163" y="366821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0" name="Line 15"/>
          <p:cNvSpPr>
            <a:spLocks noChangeShapeType="1"/>
          </p:cNvSpPr>
          <p:nvPr/>
        </p:nvSpPr>
        <p:spPr bwMode="auto">
          <a:xfrm flipV="1">
            <a:off x="6943658" y="265596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1" name="Line 16"/>
          <p:cNvSpPr>
            <a:spLocks noChangeShapeType="1"/>
          </p:cNvSpPr>
          <p:nvPr/>
        </p:nvSpPr>
        <p:spPr bwMode="auto">
          <a:xfrm flipV="1">
            <a:off x="7151056" y="2866169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2" name="Line 17"/>
          <p:cNvSpPr>
            <a:spLocks noChangeShapeType="1"/>
          </p:cNvSpPr>
          <p:nvPr/>
        </p:nvSpPr>
        <p:spPr bwMode="auto">
          <a:xfrm flipV="1">
            <a:off x="7358454" y="308219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3" name="Line 18"/>
          <p:cNvSpPr>
            <a:spLocks noChangeShapeType="1"/>
          </p:cNvSpPr>
          <p:nvPr/>
        </p:nvSpPr>
        <p:spPr bwMode="auto">
          <a:xfrm flipV="1">
            <a:off x="7559852" y="3298217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4" name="Line 19"/>
          <p:cNvSpPr>
            <a:spLocks noChangeShapeType="1"/>
          </p:cNvSpPr>
          <p:nvPr/>
        </p:nvSpPr>
        <p:spPr bwMode="auto">
          <a:xfrm flipV="1">
            <a:off x="7787718" y="355014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7" name="Line 16"/>
          <p:cNvSpPr>
            <a:spLocks noChangeShapeType="1"/>
          </p:cNvSpPr>
          <p:nvPr/>
        </p:nvSpPr>
        <p:spPr bwMode="auto">
          <a:xfrm flipV="1">
            <a:off x="5906354" y="395923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8" name="Line 17"/>
          <p:cNvSpPr>
            <a:spLocks noChangeShapeType="1"/>
          </p:cNvSpPr>
          <p:nvPr/>
        </p:nvSpPr>
        <p:spPr bwMode="auto">
          <a:xfrm flipV="1">
            <a:off x="6113752" y="417525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9" name="Line 18"/>
          <p:cNvSpPr>
            <a:spLocks noChangeShapeType="1"/>
          </p:cNvSpPr>
          <p:nvPr/>
        </p:nvSpPr>
        <p:spPr bwMode="auto">
          <a:xfrm flipV="1">
            <a:off x="6315150" y="439127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0" name="Line 19"/>
          <p:cNvSpPr>
            <a:spLocks noChangeShapeType="1"/>
          </p:cNvSpPr>
          <p:nvPr/>
        </p:nvSpPr>
        <p:spPr bwMode="auto">
          <a:xfrm flipV="1">
            <a:off x="6525548" y="460614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1" name="Line 20"/>
          <p:cNvSpPr>
            <a:spLocks noChangeShapeType="1"/>
          </p:cNvSpPr>
          <p:nvPr/>
        </p:nvSpPr>
        <p:spPr bwMode="auto">
          <a:xfrm flipV="1">
            <a:off x="6725088" y="4861595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83" name="Nach links gekrümmter Pfeil 82"/>
          <p:cNvSpPr/>
          <p:nvPr/>
        </p:nvSpPr>
        <p:spPr>
          <a:xfrm rot="3569703" flipV="1">
            <a:off x="5241279" y="4322784"/>
            <a:ext cx="712721" cy="1228939"/>
          </a:xfrm>
          <a:prstGeom prst="curvedLeftArrow">
            <a:avLst>
              <a:gd name="adj1" fmla="val 14449"/>
              <a:gd name="adj2" fmla="val 4539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3" name="Nach links gekrümmter Pfeil 202"/>
          <p:cNvSpPr/>
          <p:nvPr/>
        </p:nvSpPr>
        <p:spPr>
          <a:xfrm rot="3569703" flipV="1">
            <a:off x="5693396" y="4791343"/>
            <a:ext cx="712721" cy="1228939"/>
          </a:xfrm>
          <a:prstGeom prst="curvedLeftArrow">
            <a:avLst>
              <a:gd name="adj1" fmla="val 14449"/>
              <a:gd name="adj2" fmla="val 45398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0" name="Nach links gekrümmter Pfeil 79"/>
          <p:cNvSpPr/>
          <p:nvPr/>
        </p:nvSpPr>
        <p:spPr>
          <a:xfrm rot="6059145">
            <a:off x="7023790" y="4816963"/>
            <a:ext cx="846814" cy="900311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4" name="Nach links gekrümmter Pfeil 203"/>
          <p:cNvSpPr/>
          <p:nvPr/>
        </p:nvSpPr>
        <p:spPr>
          <a:xfrm rot="6059145">
            <a:off x="7457640" y="4386370"/>
            <a:ext cx="846814" cy="900311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5" name="Nach links gekrümmter Pfeil 204"/>
          <p:cNvSpPr/>
          <p:nvPr/>
        </p:nvSpPr>
        <p:spPr>
          <a:xfrm rot="5722599">
            <a:off x="7441019" y="3503477"/>
            <a:ext cx="971703" cy="786230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1" name="Nach rechts gekrümmter Pfeil 80"/>
          <p:cNvSpPr/>
          <p:nvPr/>
        </p:nvSpPr>
        <p:spPr>
          <a:xfrm rot="15581343">
            <a:off x="5401706" y="3341246"/>
            <a:ext cx="712721" cy="576064"/>
          </a:xfrm>
          <a:prstGeom prst="curvedRightArrow">
            <a:avLst>
              <a:gd name="adj1" fmla="val 17775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1" name="Nach links gekrümmter Pfeil 60"/>
          <p:cNvSpPr/>
          <p:nvPr/>
        </p:nvSpPr>
        <p:spPr>
          <a:xfrm rot="9274309">
            <a:off x="6229082" y="3958786"/>
            <a:ext cx="661963" cy="598457"/>
          </a:xfrm>
          <a:prstGeom prst="curvedLeftArrow">
            <a:avLst>
              <a:gd name="adj1" fmla="val 16303"/>
              <a:gd name="adj2" fmla="val 31242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2" name="Nach links gekrümmter Pfeil 61"/>
          <p:cNvSpPr/>
          <p:nvPr/>
        </p:nvSpPr>
        <p:spPr>
          <a:xfrm rot="20111579">
            <a:off x="6736254" y="4033025"/>
            <a:ext cx="607665" cy="598457"/>
          </a:xfrm>
          <a:prstGeom prst="curvedLeftArrow">
            <a:avLst>
              <a:gd name="adj1" fmla="val 19511"/>
              <a:gd name="adj2" fmla="val 33858"/>
              <a:gd name="adj3" fmla="val 25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2" name="Nach rechts gekrümmter Pfeil 201"/>
          <p:cNvSpPr/>
          <p:nvPr/>
        </p:nvSpPr>
        <p:spPr>
          <a:xfrm rot="15581343">
            <a:off x="5969341" y="2835588"/>
            <a:ext cx="712721" cy="576064"/>
          </a:xfrm>
          <a:prstGeom prst="curvedRightArrow">
            <a:avLst>
              <a:gd name="adj1" fmla="val 17775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89" name="Line 20"/>
          <p:cNvSpPr>
            <a:spLocks noChangeShapeType="1"/>
          </p:cNvSpPr>
          <p:nvPr/>
        </p:nvSpPr>
        <p:spPr bwMode="auto">
          <a:xfrm flipV="1">
            <a:off x="7787718" y="392366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5" name="Line 20"/>
          <p:cNvSpPr>
            <a:spLocks noChangeShapeType="1"/>
          </p:cNvSpPr>
          <p:nvPr/>
        </p:nvSpPr>
        <p:spPr bwMode="auto">
          <a:xfrm flipV="1">
            <a:off x="7931734" y="376853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4" name="Line 15"/>
          <p:cNvSpPr>
            <a:spLocks noChangeShapeType="1"/>
          </p:cNvSpPr>
          <p:nvPr/>
        </p:nvSpPr>
        <p:spPr bwMode="auto">
          <a:xfrm flipV="1">
            <a:off x="5897834" y="357309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6" name="Line 15"/>
          <p:cNvSpPr>
            <a:spLocks noChangeShapeType="1"/>
          </p:cNvSpPr>
          <p:nvPr/>
        </p:nvSpPr>
        <p:spPr bwMode="auto">
          <a:xfrm flipV="1">
            <a:off x="5698956" y="374902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6" name="Line 15"/>
          <p:cNvSpPr>
            <a:spLocks noChangeShapeType="1"/>
          </p:cNvSpPr>
          <p:nvPr/>
        </p:nvSpPr>
        <p:spPr bwMode="auto">
          <a:xfrm flipV="1">
            <a:off x="6223578" y="3267753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2" name="Line 15"/>
          <p:cNvSpPr>
            <a:spLocks noChangeShapeType="1"/>
          </p:cNvSpPr>
          <p:nvPr/>
        </p:nvSpPr>
        <p:spPr bwMode="auto">
          <a:xfrm flipV="1">
            <a:off x="6403396" y="312738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64" name="Rechteck 63"/>
          <p:cNvSpPr/>
          <p:nvPr/>
        </p:nvSpPr>
        <p:spPr>
          <a:xfrm>
            <a:off x="-448492" y="1454979"/>
            <a:ext cx="3779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8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BUT HOW ?</a:t>
            </a:r>
          </a:p>
        </p:txBody>
      </p:sp>
      <p:sp>
        <p:nvSpPr>
          <p:cNvPr id="68" name="Text Box 19">
            <a:extLst>
              <a:ext uri="{FF2B5EF4-FFF2-40B4-BE49-F238E27FC236}">
                <a16:creationId xmlns:a16="http://schemas.microsoft.com/office/drawing/2014/main" xmlns="" id="{7C259ADA-48DF-41B4-BFD8-6990358A3E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585545051"/>
      </p:ext>
    </p:extLst>
  </p:cSld>
  <p:clrMapOvr>
    <a:masterClrMapping/>
  </p:clrMapOvr>
  <p:transition advTm="1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grpId="0" nodeType="withEffect">
                                  <p:stCondLst>
                                    <p:cond delay="2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repeatCount="indefinite" fill="hold" grpId="0" nodeType="withEffect">
                                  <p:stCondLst>
                                    <p:cond delay="2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repeatCount="indefinite" fill="hold" grpId="0" nodeType="withEffect">
                                  <p:stCondLst>
                                    <p:cond delay="30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repeatCount="indefinite" fill="hold" grpId="0" nodeType="withEffect">
                                  <p:stCondLst>
                                    <p:cond delay="350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155" grpId="0" animBg="1"/>
      <p:bldP spid="156" grpId="0" animBg="1"/>
      <p:bldP spid="157" grpId="0" animBg="1"/>
      <p:bldP spid="158" grpId="0" animBg="1"/>
      <p:bldP spid="161" grpId="0" animBg="1"/>
      <p:bldP spid="162" grpId="0" animBg="1"/>
      <p:bldP spid="163" grpId="0" animBg="1"/>
      <p:bldP spid="164" grpId="0" animBg="1"/>
      <p:bldP spid="167" grpId="0" animBg="1"/>
      <p:bldP spid="168" grpId="0" animBg="1"/>
      <p:bldP spid="169" grpId="0" animBg="1"/>
      <p:bldP spid="170" grpId="0" animBg="1"/>
      <p:bldP spid="173" grpId="0" animBg="1"/>
      <p:bldP spid="174" grpId="0" animBg="1"/>
      <p:bldP spid="175" grpId="0" animBg="1"/>
      <p:bldP spid="176" grpId="0" animBg="1"/>
      <p:bldP spid="179" grpId="0" animBg="1"/>
      <p:bldP spid="180" grpId="0" animBg="1"/>
      <p:bldP spid="181" grpId="0" animBg="1"/>
      <p:bldP spid="182" grpId="0" animBg="1"/>
      <p:bldP spid="185" grpId="0" animBg="1"/>
      <p:bldP spid="186" grpId="0" animBg="1"/>
      <p:bldP spid="187" grpId="0" animBg="1"/>
      <p:bldP spid="188" grpId="0" animBg="1"/>
      <p:bldP spid="83" grpId="0" animBg="1"/>
      <p:bldP spid="203" grpId="0" animBg="1"/>
      <p:bldP spid="80" grpId="0" animBg="1"/>
      <p:bldP spid="204" grpId="0" animBg="1"/>
      <p:bldP spid="205" grpId="0" animBg="1"/>
      <p:bldP spid="81" grpId="0" animBg="1"/>
      <p:bldP spid="61" grpId="0" animBg="1"/>
      <p:bldP spid="62" grpId="0" animBg="1"/>
      <p:bldP spid="20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Nach links gekrümmter Pfeil 87"/>
          <p:cNvSpPr/>
          <p:nvPr/>
        </p:nvSpPr>
        <p:spPr>
          <a:xfrm rot="5599274" flipV="1">
            <a:off x="5933166" y="2642819"/>
            <a:ext cx="708682" cy="497981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7" name="Nach links gekrümmter Pfeil 86"/>
          <p:cNvSpPr/>
          <p:nvPr/>
        </p:nvSpPr>
        <p:spPr>
          <a:xfrm rot="5574349">
            <a:off x="7644755" y="2721463"/>
            <a:ext cx="887461" cy="739542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026" name="Picture 2" descr="C:\Users\Plate\Desktop\Arbeit\03-10-2013\CPU-1 finale Kopi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15705" y="2502419"/>
            <a:ext cx="3030916" cy="2350333"/>
          </a:xfrm>
          <a:prstGeom prst="rect">
            <a:avLst/>
          </a:prstGeom>
          <a:noFill/>
        </p:spPr>
      </p:pic>
      <p:sp>
        <p:nvSpPr>
          <p:cNvPr id="63" name="Nach rechts gekrümmter Pfeil 62"/>
          <p:cNvSpPr/>
          <p:nvPr/>
        </p:nvSpPr>
        <p:spPr>
          <a:xfrm rot="16200000">
            <a:off x="6191079" y="3214927"/>
            <a:ext cx="887461" cy="739543"/>
          </a:xfrm>
          <a:prstGeom prst="curvedRightArrow">
            <a:avLst>
              <a:gd name="adj1" fmla="val 17775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4" name="Nach links gekrümmter Pfeil 63"/>
          <p:cNvSpPr/>
          <p:nvPr/>
        </p:nvSpPr>
        <p:spPr>
          <a:xfrm rot="5574349">
            <a:off x="6832823" y="2945071"/>
            <a:ext cx="887461" cy="739542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8" name="Rechteck 67"/>
          <p:cNvSpPr/>
          <p:nvPr/>
        </p:nvSpPr>
        <p:spPr>
          <a:xfrm>
            <a:off x="387369" y="1322540"/>
            <a:ext cx="573365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/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STAMPED CPU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heatsink</a:t>
            </a:r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200" b="1" dirty="0">
              <a:solidFill>
                <a:srgbClr val="0062AC"/>
              </a:solidFill>
              <a:latin typeface="Arial" pitchFamily="34" charset="0"/>
              <a:cs typeface="Arial" pitchFamily="34" charset="0"/>
            </a:endParaRPr>
          </a:p>
          <a:p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Optimized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geometry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heatsink</a:t>
            </a:r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Þ"/>
            </a:pP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improved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convection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because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stack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-</a:t>
            </a:r>
          </a:p>
          <a:p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effect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holes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plate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Þ"/>
            </a:pPr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>
              <a:buFont typeface="Symbol"/>
              <a:buChar char="Þ"/>
            </a:pP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Improved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radiation</a:t>
            </a:r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  (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no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accumulation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cooling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fins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Nach links gekrümmter Pfeil 83"/>
          <p:cNvSpPr/>
          <p:nvPr/>
        </p:nvSpPr>
        <p:spPr>
          <a:xfrm rot="5599274" flipV="1">
            <a:off x="6424470" y="3098465"/>
            <a:ext cx="595703" cy="297415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5" name="Nach links gekrümmter Pfeil 84"/>
          <p:cNvSpPr/>
          <p:nvPr/>
        </p:nvSpPr>
        <p:spPr>
          <a:xfrm rot="5574349">
            <a:off x="6714853" y="3515043"/>
            <a:ext cx="887461" cy="325083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6" name="Nach rechts gekrümmter Pfeil 85"/>
          <p:cNvSpPr/>
          <p:nvPr/>
        </p:nvSpPr>
        <p:spPr>
          <a:xfrm rot="16200000">
            <a:off x="5341746" y="3867384"/>
            <a:ext cx="887461" cy="739543"/>
          </a:xfrm>
          <a:prstGeom prst="curvedRightArrow">
            <a:avLst>
              <a:gd name="adj1" fmla="val 17775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89" name="Nach links gekrümmter Pfeil 88"/>
          <p:cNvSpPr/>
          <p:nvPr/>
        </p:nvSpPr>
        <p:spPr>
          <a:xfrm rot="5574349">
            <a:off x="7178829" y="4045633"/>
            <a:ext cx="917503" cy="591836"/>
          </a:xfrm>
          <a:prstGeom prst="curvedLeftArrow">
            <a:avLst>
              <a:gd name="adj1" fmla="val 14449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3" name="Line 15"/>
          <p:cNvSpPr>
            <a:spLocks noChangeShapeType="1"/>
          </p:cNvSpPr>
          <p:nvPr/>
        </p:nvSpPr>
        <p:spPr bwMode="auto">
          <a:xfrm flipV="1">
            <a:off x="5940152" y="285293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 flipV="1">
            <a:off x="6228184" y="278092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 flipV="1">
            <a:off x="6516216" y="263691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7" name="Line 15"/>
          <p:cNvSpPr>
            <a:spLocks noChangeShapeType="1"/>
          </p:cNvSpPr>
          <p:nvPr/>
        </p:nvSpPr>
        <p:spPr bwMode="auto">
          <a:xfrm flipV="1">
            <a:off x="6804248" y="256490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8" name="Line 15"/>
          <p:cNvSpPr>
            <a:spLocks noChangeShapeType="1"/>
          </p:cNvSpPr>
          <p:nvPr/>
        </p:nvSpPr>
        <p:spPr bwMode="auto">
          <a:xfrm flipV="1">
            <a:off x="7092280" y="242088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19" name="Line 15"/>
          <p:cNvSpPr>
            <a:spLocks noChangeShapeType="1"/>
          </p:cNvSpPr>
          <p:nvPr/>
        </p:nvSpPr>
        <p:spPr bwMode="auto">
          <a:xfrm flipV="1">
            <a:off x="6876256" y="278092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 flipV="1">
            <a:off x="7380312" y="249289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1" name="Line 15"/>
          <p:cNvSpPr>
            <a:spLocks noChangeShapeType="1"/>
          </p:cNvSpPr>
          <p:nvPr/>
        </p:nvSpPr>
        <p:spPr bwMode="auto">
          <a:xfrm flipV="1">
            <a:off x="7020272" y="263691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2" name="Line 15"/>
          <p:cNvSpPr>
            <a:spLocks noChangeShapeType="1"/>
          </p:cNvSpPr>
          <p:nvPr/>
        </p:nvSpPr>
        <p:spPr bwMode="auto">
          <a:xfrm flipV="1">
            <a:off x="7236296" y="278092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3" name="Line 15"/>
          <p:cNvSpPr>
            <a:spLocks noChangeShapeType="1"/>
          </p:cNvSpPr>
          <p:nvPr/>
        </p:nvSpPr>
        <p:spPr bwMode="auto">
          <a:xfrm flipV="1">
            <a:off x="6084168" y="299695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4" name="Line 15"/>
          <p:cNvSpPr>
            <a:spLocks noChangeShapeType="1"/>
          </p:cNvSpPr>
          <p:nvPr/>
        </p:nvSpPr>
        <p:spPr bwMode="auto">
          <a:xfrm flipV="1">
            <a:off x="7668344" y="278092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5" name="Line 15"/>
          <p:cNvSpPr>
            <a:spLocks noChangeShapeType="1"/>
          </p:cNvSpPr>
          <p:nvPr/>
        </p:nvSpPr>
        <p:spPr bwMode="auto">
          <a:xfrm flipV="1">
            <a:off x="7380312" y="292494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 flipV="1">
            <a:off x="7812360" y="292494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 flipV="1">
            <a:off x="7524328" y="3068960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8" name="Line 15"/>
          <p:cNvSpPr>
            <a:spLocks noChangeShapeType="1"/>
          </p:cNvSpPr>
          <p:nvPr/>
        </p:nvSpPr>
        <p:spPr bwMode="auto">
          <a:xfrm flipV="1">
            <a:off x="7380312" y="328498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29" name="Line 15"/>
          <p:cNvSpPr>
            <a:spLocks noChangeShapeType="1"/>
          </p:cNvSpPr>
          <p:nvPr/>
        </p:nvSpPr>
        <p:spPr bwMode="auto">
          <a:xfrm flipV="1">
            <a:off x="6876256" y="350100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0" name="Line 15"/>
          <p:cNvSpPr>
            <a:spLocks noChangeShapeType="1"/>
          </p:cNvSpPr>
          <p:nvPr/>
        </p:nvSpPr>
        <p:spPr bwMode="auto">
          <a:xfrm flipV="1">
            <a:off x="6876256" y="285293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1" name="Line 15"/>
          <p:cNvSpPr>
            <a:spLocks noChangeShapeType="1"/>
          </p:cNvSpPr>
          <p:nvPr/>
        </p:nvSpPr>
        <p:spPr bwMode="auto">
          <a:xfrm flipV="1">
            <a:off x="6948264" y="278092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3" name="Line 15"/>
          <p:cNvSpPr>
            <a:spLocks noChangeShapeType="1"/>
          </p:cNvSpPr>
          <p:nvPr/>
        </p:nvSpPr>
        <p:spPr bwMode="auto">
          <a:xfrm flipV="1">
            <a:off x="6516216" y="2780928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4" name="Line 15"/>
          <p:cNvSpPr>
            <a:spLocks noChangeShapeType="1"/>
          </p:cNvSpPr>
          <p:nvPr/>
        </p:nvSpPr>
        <p:spPr bwMode="auto">
          <a:xfrm flipV="1">
            <a:off x="6372200" y="2924944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5" name="Line 15"/>
          <p:cNvSpPr>
            <a:spLocks noChangeShapeType="1"/>
          </p:cNvSpPr>
          <p:nvPr/>
        </p:nvSpPr>
        <p:spPr bwMode="auto">
          <a:xfrm flipV="1">
            <a:off x="7524328" y="2636912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6" name="Line 15"/>
          <p:cNvSpPr>
            <a:spLocks noChangeShapeType="1"/>
          </p:cNvSpPr>
          <p:nvPr/>
        </p:nvSpPr>
        <p:spPr bwMode="auto">
          <a:xfrm flipV="1">
            <a:off x="7740352" y="3212976"/>
            <a:ext cx="0" cy="762000"/>
          </a:xfrm>
          <a:prstGeom prst="line">
            <a:avLst/>
          </a:prstGeom>
          <a:noFill/>
          <a:ln w="47625">
            <a:solidFill>
              <a:srgbClr val="FF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7" name="Rechteck 36"/>
          <p:cNvSpPr/>
          <p:nvPr/>
        </p:nvSpPr>
        <p:spPr>
          <a:xfrm>
            <a:off x="-439149" y="1412776"/>
            <a:ext cx="3779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de-DE" sz="2800" b="1" cap="small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BUT HOW ?</a:t>
            </a:r>
          </a:p>
        </p:txBody>
      </p:sp>
      <p:sp>
        <p:nvSpPr>
          <p:cNvPr id="39" name="Text Box 19">
            <a:extLst>
              <a:ext uri="{FF2B5EF4-FFF2-40B4-BE49-F238E27FC236}">
                <a16:creationId xmlns:a16="http://schemas.microsoft.com/office/drawing/2014/main" xmlns="" id="{227ACF04-7CCD-4769-8626-FB3C9F466F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983773739"/>
      </p:ext>
    </p:extLst>
  </p:cSld>
  <p:clrMapOvr>
    <a:masterClrMapping/>
  </p:clrMapOvr>
  <p:transition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3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3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3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3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3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3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500"/>
                            </p:stCondLst>
                            <p:childTnLst>
                              <p:par>
                                <p:cTn id="76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10" presetClass="entr" presetSubtype="0" repeatCount="indefinite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6000"/>
                            </p:stCondLst>
                            <p:childTnLst>
                              <p:par>
                                <p:cTn id="84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0" presetClass="entr" presetSubtype="0" repeatCount="indefinite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0" presetClass="entr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repeatCount="indefinite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7" grpId="0" animBg="1"/>
      <p:bldP spid="63" grpId="0" animBg="1"/>
      <p:bldP spid="64" grpId="0" animBg="1"/>
      <p:bldP spid="84" grpId="0" animBg="1"/>
      <p:bldP spid="85" grpId="0" animBg="1"/>
      <p:bldP spid="86" grpId="0" animBg="1"/>
      <p:bldP spid="89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685800" y="762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de-DE" sz="3000" b="1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1" name="Rectangle 1029"/>
          <p:cNvSpPr>
            <a:spLocks noChangeArrowheads="1"/>
          </p:cNvSpPr>
          <p:nvPr/>
        </p:nvSpPr>
        <p:spPr bwMode="auto">
          <a:xfrm>
            <a:off x="1524000" y="1981200"/>
            <a:ext cx="6096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50000"/>
              </a:spcBef>
            </a:pPr>
            <a:endParaRPr lang="de-DE" sz="2000"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>
          <a:xfrm>
            <a:off x="395536" y="1357246"/>
            <a:ext cx="91440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Push Pin</a:t>
            </a:r>
          </a:p>
          <a:p>
            <a:endParaRPr lang="de-DE" sz="2000" b="1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Existing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or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additional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holes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in </a:t>
            </a:r>
          </a:p>
          <a:p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plate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can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used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for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this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purpose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pic>
        <p:nvPicPr>
          <p:cNvPr id="12" name="Picture 2" descr="C:\Users\Andreas Plate\Desktop\CPU-4 finale Kopi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327" y="3317230"/>
            <a:ext cx="1449729" cy="1119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Plate\Desktop\CPU cross vs stam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997" y="2708920"/>
            <a:ext cx="3671483" cy="3456384"/>
          </a:xfrm>
          <a:prstGeom prst="rect">
            <a:avLst/>
          </a:prstGeom>
          <a:noFill/>
        </p:spPr>
      </p:pic>
      <p:cxnSp>
        <p:nvCxnSpPr>
          <p:cNvPr id="20" name="Gerade Verbindung mit Pfeil 19"/>
          <p:cNvCxnSpPr/>
          <p:nvPr/>
        </p:nvCxnSpPr>
        <p:spPr>
          <a:xfrm>
            <a:off x="5652120" y="3789040"/>
            <a:ext cx="288032" cy="288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6084168" y="3429000"/>
            <a:ext cx="288032" cy="288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>
            <a:off x="6588224" y="3068960"/>
            <a:ext cx="288032" cy="288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 flipH="1">
            <a:off x="7380312" y="3140968"/>
            <a:ext cx="360040" cy="288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mit Pfeil 25"/>
          <p:cNvCxnSpPr/>
          <p:nvPr/>
        </p:nvCxnSpPr>
        <p:spPr>
          <a:xfrm flipH="1">
            <a:off x="7740352" y="3501008"/>
            <a:ext cx="360040" cy="288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 flipH="1">
            <a:off x="8172400" y="3933056"/>
            <a:ext cx="360040" cy="288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Gerade Verbindung mit Pfeil 27"/>
          <p:cNvCxnSpPr/>
          <p:nvPr/>
        </p:nvCxnSpPr>
        <p:spPr>
          <a:xfrm flipV="1">
            <a:off x="5724128" y="4653136"/>
            <a:ext cx="360040" cy="288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 Verbindung mit Pfeil 31"/>
          <p:cNvCxnSpPr/>
          <p:nvPr/>
        </p:nvCxnSpPr>
        <p:spPr>
          <a:xfrm flipV="1">
            <a:off x="6084168" y="5013176"/>
            <a:ext cx="360040" cy="288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 Verbindung mit Pfeil 32"/>
          <p:cNvCxnSpPr/>
          <p:nvPr/>
        </p:nvCxnSpPr>
        <p:spPr>
          <a:xfrm flipV="1">
            <a:off x="6372200" y="5301208"/>
            <a:ext cx="360040" cy="28803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7236296" y="5445224"/>
            <a:ext cx="288032" cy="36004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/>
          <p:nvPr/>
        </p:nvCxnSpPr>
        <p:spPr>
          <a:xfrm flipH="1" flipV="1">
            <a:off x="7668344" y="5085184"/>
            <a:ext cx="288032" cy="36004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 Verbindung mit Pfeil 36"/>
          <p:cNvCxnSpPr/>
          <p:nvPr/>
        </p:nvCxnSpPr>
        <p:spPr>
          <a:xfrm flipH="1" flipV="1">
            <a:off x="8100392" y="4725144"/>
            <a:ext cx="288032" cy="360040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/>
          <p:cNvSpPr/>
          <p:nvPr/>
        </p:nvSpPr>
        <p:spPr>
          <a:xfrm>
            <a:off x="395536" y="4807024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Additional </a:t>
            </a:r>
            <a:r>
              <a:rPr lang="de-DE" sz="2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advantage</a:t>
            </a:r>
            <a:r>
              <a:rPr lang="de-DE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</a:t>
            </a:r>
          </a:p>
        </p:txBody>
      </p:sp>
      <p:sp>
        <p:nvSpPr>
          <p:cNvPr id="25" name="Rechteck 24"/>
          <p:cNvSpPr/>
          <p:nvPr/>
        </p:nvSpPr>
        <p:spPr>
          <a:xfrm>
            <a:off x="395536" y="5177689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An enlarged base plate with the same </a:t>
            </a:r>
          </a:p>
          <a:p>
            <a:r>
              <a:rPr lang="en-US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push pin hole spacing</a:t>
            </a:r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echteck 28"/>
          <p:cNvSpPr/>
          <p:nvPr/>
        </p:nvSpPr>
        <p:spPr>
          <a:xfrm>
            <a:off x="375115" y="1360975"/>
            <a:ext cx="91440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Mounting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options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methods</a:t>
            </a:r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echteck 37"/>
          <p:cNvSpPr/>
          <p:nvPr/>
        </p:nvSpPr>
        <p:spPr>
          <a:xfrm>
            <a:off x="375115" y="1337277"/>
            <a:ext cx="914400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Mounting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options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/</a:t>
            </a:r>
            <a:r>
              <a:rPr lang="de-DE" sz="2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methods</a:t>
            </a:r>
            <a:r>
              <a:rPr lang="de-DE" sz="2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e.g.</a:t>
            </a: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de-DE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Example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: </a:t>
            </a:r>
          </a:p>
          <a:p>
            <a:endParaRPr lang="de-DE" sz="20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Side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length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Cross Cut 30x30mm </a:t>
            </a:r>
          </a:p>
          <a:p>
            <a:pPr>
              <a:buFont typeface="Symbol"/>
              <a:buChar char="Þ"/>
            </a:pP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hole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distance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50mm</a:t>
            </a:r>
          </a:p>
          <a:p>
            <a:pPr>
              <a:buFont typeface="Symbol"/>
              <a:buChar char="Þ"/>
            </a:pP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size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900mm²</a:t>
            </a: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0547" y="2699395"/>
            <a:ext cx="36957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07708" y="2687943"/>
            <a:ext cx="3695700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Rechteck 41"/>
          <p:cNvSpPr/>
          <p:nvPr/>
        </p:nvSpPr>
        <p:spPr>
          <a:xfrm>
            <a:off x="395536" y="5195034"/>
            <a:ext cx="91440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Side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length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STAMPED CPU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heatsink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42x42mm </a:t>
            </a:r>
          </a:p>
          <a:p>
            <a:pPr>
              <a:buFont typeface="Symbol"/>
              <a:buChar char="Þ"/>
            </a:pP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same hole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distance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50mm</a:t>
            </a:r>
          </a:p>
          <a:p>
            <a:pPr>
              <a:buFont typeface="Symbol"/>
              <a:buChar char="Þ"/>
            </a:pP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base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size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764mm²</a:t>
            </a:r>
          </a:p>
          <a:p>
            <a:pPr>
              <a:buFont typeface="Symbol"/>
              <a:buChar char="Þ"/>
            </a:pPr>
            <a:r>
              <a:rPr lang="de-DE" sz="2000" dirty="0" err="1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difference</a:t>
            </a:r>
            <a:r>
              <a:rPr lang="de-DE" sz="20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864mm² </a:t>
            </a:r>
          </a:p>
        </p:txBody>
      </p:sp>
      <p:sp>
        <p:nvSpPr>
          <p:cNvPr id="31" name="Text Box 19">
            <a:extLst>
              <a:ext uri="{FF2B5EF4-FFF2-40B4-BE49-F238E27FC236}">
                <a16:creationId xmlns:a16="http://schemas.microsoft.com/office/drawing/2014/main" xmlns="" id="{12D293DA-558D-4EB3-9921-20D36A0D9E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2083076483"/>
      </p:ext>
    </p:extLst>
  </p:cSld>
  <p:clrMapOvr>
    <a:masterClrMapping/>
  </p:clrMapOvr>
  <p:transition advTm="2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9.06568E-7 L 0 -0.41004 " pathEditMode="relative" rAng="0" ptsTypes="AA">
                                      <p:cBhvr>
                                        <p:cTn id="5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4" grpId="0"/>
      <p:bldP spid="25" grpId="0"/>
      <p:bldP spid="38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685800" y="762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de-DE" sz="3000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46237"/>
            <a:ext cx="5112568" cy="4967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Gerade Verbindung mit Pfeil 10"/>
          <p:cNvCxnSpPr>
            <a:cxnSpLocks/>
          </p:cNvCxnSpPr>
          <p:nvPr/>
        </p:nvCxnSpPr>
        <p:spPr>
          <a:xfrm flipH="1">
            <a:off x="4380868" y="5247081"/>
            <a:ext cx="2172657" cy="0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Bogen 34"/>
          <p:cNvSpPr/>
          <p:nvPr/>
        </p:nvSpPr>
        <p:spPr>
          <a:xfrm rot="1919185">
            <a:off x="3989391" y="3787713"/>
            <a:ext cx="329636" cy="327964"/>
          </a:xfrm>
          <a:prstGeom prst="arc">
            <a:avLst>
              <a:gd name="adj1" fmla="val 9099071"/>
              <a:gd name="adj2" fmla="val 19684403"/>
            </a:avLst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6" name="Gerader Verbinder 35"/>
          <p:cNvCxnSpPr/>
          <p:nvPr/>
        </p:nvCxnSpPr>
        <p:spPr>
          <a:xfrm flipH="1">
            <a:off x="3931364" y="3923046"/>
            <a:ext cx="51027" cy="30284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/>
          <p:cNvCxnSpPr/>
          <p:nvPr/>
        </p:nvCxnSpPr>
        <p:spPr>
          <a:xfrm flipH="1">
            <a:off x="4269463" y="3947894"/>
            <a:ext cx="51027" cy="30284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/>
          <p:cNvCxnSpPr/>
          <p:nvPr/>
        </p:nvCxnSpPr>
        <p:spPr>
          <a:xfrm flipH="1">
            <a:off x="3731980" y="5484080"/>
            <a:ext cx="51027" cy="30284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/>
          <p:cNvCxnSpPr/>
          <p:nvPr/>
        </p:nvCxnSpPr>
        <p:spPr>
          <a:xfrm flipH="1">
            <a:off x="4054099" y="5542330"/>
            <a:ext cx="51027" cy="30284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ogen 40"/>
          <p:cNvSpPr/>
          <p:nvPr/>
        </p:nvSpPr>
        <p:spPr>
          <a:xfrm rot="13527723">
            <a:off x="3730672" y="5642054"/>
            <a:ext cx="329636" cy="327964"/>
          </a:xfrm>
          <a:prstGeom prst="arc">
            <a:avLst>
              <a:gd name="adj1" fmla="val 9099071"/>
              <a:gd name="adj2" fmla="val 19684403"/>
            </a:avLst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2" name="Gerader Verbinder 41"/>
          <p:cNvCxnSpPr/>
          <p:nvPr/>
        </p:nvCxnSpPr>
        <p:spPr>
          <a:xfrm>
            <a:off x="4286004" y="4231922"/>
            <a:ext cx="644713" cy="739866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/>
          <p:cNvCxnSpPr/>
          <p:nvPr/>
        </p:nvCxnSpPr>
        <p:spPr>
          <a:xfrm>
            <a:off x="3167421" y="4769990"/>
            <a:ext cx="644713" cy="739866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/>
          <p:cNvCxnSpPr/>
          <p:nvPr/>
        </p:nvCxnSpPr>
        <p:spPr>
          <a:xfrm flipH="1">
            <a:off x="4121667" y="4962223"/>
            <a:ext cx="793728" cy="569716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/>
          <p:cNvCxnSpPr/>
          <p:nvPr/>
        </p:nvCxnSpPr>
        <p:spPr>
          <a:xfrm flipV="1">
            <a:off x="3151939" y="4238450"/>
            <a:ext cx="779316" cy="538204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6216679" y="1628800"/>
            <a:ext cx="2711297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de-DE" sz="2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Application</a:t>
            </a:r>
            <a:r>
              <a:rPr lang="de-DE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de-DE" sz="2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example</a:t>
            </a:r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 defTabSz="912813"/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Due to optimized performance and space usage, two different </a:t>
            </a:r>
          </a:p>
          <a:p>
            <a:pPr algn="ctr" defTabSz="912813"/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Cross-Cut CPU heat sink (</a:t>
            </a: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+ </a:t>
            </a:r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) can be replaced by a stamped heat sink</a:t>
            </a:r>
          </a:p>
          <a:p>
            <a:pPr algn="ctr" defTabSz="912813"/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 defTabSz="912813"/>
            <a:r>
              <a:rPr lang="de-DE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de-DE" sz="2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cross</a:t>
            </a:r>
            <a:r>
              <a:rPr lang="de-DE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de-DE" sz="2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cut</a:t>
            </a:r>
            <a:r>
              <a:rPr lang="de-DE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1</a:t>
            </a:r>
          </a:p>
          <a:p>
            <a:pPr algn="ctr" defTabSz="912813"/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7" name="Text Box 19">
            <a:extLst>
              <a:ext uri="{FF2B5EF4-FFF2-40B4-BE49-F238E27FC236}">
                <a16:creationId xmlns:a16="http://schemas.microsoft.com/office/drawing/2014/main" xmlns="" id="{95D3266D-2DD8-4FAE-AEFC-E6A4763C7B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3875381883"/>
      </p:ext>
    </p:extLst>
  </p:cSld>
  <p:clrMapOvr>
    <a:masterClrMapping/>
  </p:clrMapOvr>
  <p:transition advTm="12000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685800" y="762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de-DE" sz="3000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46237"/>
            <a:ext cx="5112568" cy="4967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Gerade Verbindung mit Pfeil 8"/>
          <p:cNvCxnSpPr>
            <a:cxnSpLocks/>
          </p:cNvCxnSpPr>
          <p:nvPr/>
        </p:nvCxnSpPr>
        <p:spPr>
          <a:xfrm flipH="1">
            <a:off x="3707906" y="5229200"/>
            <a:ext cx="3024334" cy="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Gerader Verbinder 2"/>
          <p:cNvCxnSpPr/>
          <p:nvPr/>
        </p:nvCxnSpPr>
        <p:spPr>
          <a:xfrm flipV="1">
            <a:off x="2843808" y="4054773"/>
            <a:ext cx="936104" cy="67037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/>
          <p:cNvCxnSpPr/>
          <p:nvPr/>
        </p:nvCxnSpPr>
        <p:spPr>
          <a:xfrm>
            <a:off x="2852775" y="4718785"/>
            <a:ext cx="751601" cy="87045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/>
        </p:nvCxnSpPr>
        <p:spPr>
          <a:xfrm flipV="1">
            <a:off x="2852775" y="4054773"/>
            <a:ext cx="927137" cy="661191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/>
          <p:cNvCxnSpPr/>
          <p:nvPr/>
        </p:nvCxnSpPr>
        <p:spPr>
          <a:xfrm flipV="1">
            <a:off x="3931255" y="4953357"/>
            <a:ext cx="966622" cy="67437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/>
          <p:cNvCxnSpPr/>
          <p:nvPr/>
        </p:nvCxnSpPr>
        <p:spPr>
          <a:xfrm>
            <a:off x="4131977" y="4086773"/>
            <a:ext cx="765900" cy="87190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Bogen 27"/>
          <p:cNvSpPr/>
          <p:nvPr/>
        </p:nvSpPr>
        <p:spPr>
          <a:xfrm rot="1919185">
            <a:off x="3832228" y="3601972"/>
            <a:ext cx="329636" cy="327964"/>
          </a:xfrm>
          <a:prstGeom prst="arc">
            <a:avLst>
              <a:gd name="adj1" fmla="val 9099071"/>
              <a:gd name="adj2" fmla="val 19684403"/>
            </a:avLst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9" name="Gerader Verbinder 28"/>
          <p:cNvCxnSpPr/>
          <p:nvPr/>
        </p:nvCxnSpPr>
        <p:spPr>
          <a:xfrm flipH="1">
            <a:off x="3779912" y="3751933"/>
            <a:ext cx="51027" cy="30284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 flipH="1">
            <a:off x="4106791" y="3770826"/>
            <a:ext cx="51027" cy="30284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/>
          <p:cNvCxnSpPr/>
          <p:nvPr/>
        </p:nvCxnSpPr>
        <p:spPr>
          <a:xfrm flipH="1">
            <a:off x="3559631" y="5589240"/>
            <a:ext cx="51027" cy="30284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3881577" y="5627638"/>
            <a:ext cx="51027" cy="30284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Bogen 33"/>
          <p:cNvSpPr/>
          <p:nvPr/>
        </p:nvSpPr>
        <p:spPr>
          <a:xfrm rot="13527723">
            <a:off x="3559575" y="5750271"/>
            <a:ext cx="329636" cy="327964"/>
          </a:xfrm>
          <a:prstGeom prst="arc">
            <a:avLst>
              <a:gd name="adj1" fmla="val 9099071"/>
              <a:gd name="adj2" fmla="val 19684403"/>
            </a:avLst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6228184" y="1628800"/>
            <a:ext cx="269979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de-DE" sz="2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Application</a:t>
            </a:r>
            <a:r>
              <a:rPr lang="de-DE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de-DE" sz="2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example</a:t>
            </a:r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 defTabSz="912813"/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Due to optimized performance and space usage, two different </a:t>
            </a:r>
          </a:p>
          <a:p>
            <a:pPr algn="ctr" defTabSz="912813"/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Cross-Cut CPU heat sink (</a:t>
            </a: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+ </a:t>
            </a:r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) can be replaced by a stamped heat sink</a:t>
            </a:r>
          </a:p>
          <a:p>
            <a:pPr algn="ctr" defTabSz="912813"/>
            <a:r>
              <a:rPr lang="de-DE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  <a:p>
            <a:pPr algn="ctr" defTabSz="912813"/>
            <a:r>
              <a:rPr lang="de-DE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de-DE" sz="2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cross</a:t>
            </a:r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de-DE" sz="2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cut</a:t>
            </a:r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2</a:t>
            </a:r>
          </a:p>
          <a:p>
            <a:pPr algn="ctr" defTabSz="912813"/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8" name="Text Box 19">
            <a:extLst>
              <a:ext uri="{FF2B5EF4-FFF2-40B4-BE49-F238E27FC236}">
                <a16:creationId xmlns:a16="http://schemas.microsoft.com/office/drawing/2014/main" xmlns="" id="{B9DC82C5-3408-496A-93C9-2FC261D794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882052525"/>
      </p:ext>
    </p:extLst>
  </p:cSld>
  <p:clrMapOvr>
    <a:masterClrMapping/>
  </p:clrMapOvr>
  <p:transition advTm="10000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026"/>
          <p:cNvSpPr>
            <a:spLocks noChangeArrowheads="1"/>
          </p:cNvSpPr>
          <p:nvPr/>
        </p:nvSpPr>
        <p:spPr bwMode="auto">
          <a:xfrm>
            <a:off x="685800" y="762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endParaRPr lang="de-DE" sz="3000" b="1">
              <a:solidFill>
                <a:schemeClr val="tx2"/>
              </a:solidFill>
              <a:latin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846237"/>
            <a:ext cx="5112568" cy="4967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" name="Gerader Verbinder 2"/>
          <p:cNvCxnSpPr/>
          <p:nvPr/>
        </p:nvCxnSpPr>
        <p:spPr>
          <a:xfrm flipV="1">
            <a:off x="2843808" y="4054773"/>
            <a:ext cx="936104" cy="670372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r Verbinder 7"/>
          <p:cNvCxnSpPr/>
          <p:nvPr/>
        </p:nvCxnSpPr>
        <p:spPr>
          <a:xfrm>
            <a:off x="2852775" y="4718785"/>
            <a:ext cx="751601" cy="870455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/>
          <p:nvPr/>
        </p:nvCxnSpPr>
        <p:spPr>
          <a:xfrm flipV="1">
            <a:off x="2852775" y="4054773"/>
            <a:ext cx="927137" cy="661191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18"/>
          <p:cNvCxnSpPr/>
          <p:nvPr/>
        </p:nvCxnSpPr>
        <p:spPr>
          <a:xfrm flipV="1">
            <a:off x="3931255" y="4953357"/>
            <a:ext cx="966622" cy="674376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0"/>
          <p:cNvCxnSpPr/>
          <p:nvPr/>
        </p:nvCxnSpPr>
        <p:spPr>
          <a:xfrm>
            <a:off x="4131977" y="4086773"/>
            <a:ext cx="765900" cy="871908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Bogen 27"/>
          <p:cNvSpPr/>
          <p:nvPr/>
        </p:nvSpPr>
        <p:spPr>
          <a:xfrm rot="1919185">
            <a:off x="3832228" y="3601972"/>
            <a:ext cx="329636" cy="327964"/>
          </a:xfrm>
          <a:prstGeom prst="arc">
            <a:avLst>
              <a:gd name="adj1" fmla="val 9099071"/>
              <a:gd name="adj2" fmla="val 19684403"/>
            </a:avLst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9" name="Gerader Verbinder 28"/>
          <p:cNvCxnSpPr/>
          <p:nvPr/>
        </p:nvCxnSpPr>
        <p:spPr>
          <a:xfrm flipH="1">
            <a:off x="3779912" y="3751933"/>
            <a:ext cx="51027" cy="30284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30"/>
          <p:cNvCxnSpPr/>
          <p:nvPr/>
        </p:nvCxnSpPr>
        <p:spPr>
          <a:xfrm flipH="1">
            <a:off x="4106791" y="3770826"/>
            <a:ext cx="51027" cy="30284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Gerader Verbinder 31"/>
          <p:cNvCxnSpPr/>
          <p:nvPr/>
        </p:nvCxnSpPr>
        <p:spPr>
          <a:xfrm flipH="1">
            <a:off x="3559631" y="5589240"/>
            <a:ext cx="51027" cy="30284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32"/>
          <p:cNvCxnSpPr/>
          <p:nvPr/>
        </p:nvCxnSpPr>
        <p:spPr>
          <a:xfrm flipH="1">
            <a:off x="3881577" y="5627638"/>
            <a:ext cx="51027" cy="302840"/>
          </a:xfrm>
          <a:prstGeom prst="line">
            <a:avLst/>
          </a:prstGeom>
          <a:ln w="254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Bogen 33"/>
          <p:cNvSpPr/>
          <p:nvPr/>
        </p:nvSpPr>
        <p:spPr>
          <a:xfrm rot="13527723">
            <a:off x="3559575" y="5750271"/>
            <a:ext cx="329636" cy="327964"/>
          </a:xfrm>
          <a:prstGeom prst="arc">
            <a:avLst>
              <a:gd name="adj1" fmla="val 9099071"/>
              <a:gd name="adj2" fmla="val 19684403"/>
            </a:avLst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5" name="Bogen 34"/>
          <p:cNvSpPr/>
          <p:nvPr/>
        </p:nvSpPr>
        <p:spPr>
          <a:xfrm rot="1919185">
            <a:off x="3989391" y="3787713"/>
            <a:ext cx="329636" cy="327964"/>
          </a:xfrm>
          <a:prstGeom prst="arc">
            <a:avLst>
              <a:gd name="adj1" fmla="val 9099071"/>
              <a:gd name="adj2" fmla="val 19684403"/>
            </a:avLst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36" name="Gerader Verbinder 35"/>
          <p:cNvCxnSpPr/>
          <p:nvPr/>
        </p:nvCxnSpPr>
        <p:spPr>
          <a:xfrm flipH="1">
            <a:off x="3931364" y="3923046"/>
            <a:ext cx="51027" cy="30284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Gerader Verbinder 36"/>
          <p:cNvCxnSpPr/>
          <p:nvPr/>
        </p:nvCxnSpPr>
        <p:spPr>
          <a:xfrm flipH="1">
            <a:off x="4269463" y="3947894"/>
            <a:ext cx="51027" cy="30284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Gerader Verbinder 37"/>
          <p:cNvCxnSpPr/>
          <p:nvPr/>
        </p:nvCxnSpPr>
        <p:spPr>
          <a:xfrm flipH="1">
            <a:off x="3731980" y="5484080"/>
            <a:ext cx="51027" cy="30284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Gerader Verbinder 38"/>
          <p:cNvCxnSpPr/>
          <p:nvPr/>
        </p:nvCxnSpPr>
        <p:spPr>
          <a:xfrm flipH="1">
            <a:off x="4054099" y="5542330"/>
            <a:ext cx="51027" cy="302840"/>
          </a:xfrm>
          <a:prstGeom prst="line">
            <a:avLst/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Bogen 40"/>
          <p:cNvSpPr/>
          <p:nvPr/>
        </p:nvSpPr>
        <p:spPr>
          <a:xfrm rot="13527723">
            <a:off x="3730672" y="5642054"/>
            <a:ext cx="329636" cy="327964"/>
          </a:xfrm>
          <a:prstGeom prst="arc">
            <a:avLst>
              <a:gd name="adj1" fmla="val 9099071"/>
              <a:gd name="adj2" fmla="val 19684403"/>
            </a:avLst>
          </a:prstGeom>
          <a:ln w="2222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42" name="Gerader Verbinder 41"/>
          <p:cNvCxnSpPr/>
          <p:nvPr/>
        </p:nvCxnSpPr>
        <p:spPr>
          <a:xfrm>
            <a:off x="4286004" y="4231922"/>
            <a:ext cx="644713" cy="739866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Gerader Verbinder 44"/>
          <p:cNvCxnSpPr/>
          <p:nvPr/>
        </p:nvCxnSpPr>
        <p:spPr>
          <a:xfrm>
            <a:off x="3167421" y="4769990"/>
            <a:ext cx="644713" cy="739866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Gerader Verbinder 45"/>
          <p:cNvCxnSpPr/>
          <p:nvPr/>
        </p:nvCxnSpPr>
        <p:spPr>
          <a:xfrm flipH="1">
            <a:off x="4121667" y="4962223"/>
            <a:ext cx="793728" cy="569716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Gerader Verbinder 48"/>
          <p:cNvCxnSpPr/>
          <p:nvPr/>
        </p:nvCxnSpPr>
        <p:spPr>
          <a:xfrm flipV="1">
            <a:off x="3151939" y="4238450"/>
            <a:ext cx="779316" cy="538204"/>
          </a:xfrm>
          <a:prstGeom prst="line">
            <a:avLst/>
          </a:prstGeom>
          <a:ln w="254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6228184" y="1628800"/>
            <a:ext cx="269979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2813"/>
            <a:r>
              <a:rPr lang="de-DE" sz="2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Application</a:t>
            </a:r>
            <a:r>
              <a:rPr lang="de-DE" sz="2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de-DE" sz="22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example</a:t>
            </a:r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 defTabSz="912813"/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Due to optimized performance and space usage, two different </a:t>
            </a:r>
          </a:p>
          <a:p>
            <a:pPr algn="ctr" defTabSz="912813"/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Cross-Cut CPU heat sink (</a:t>
            </a:r>
            <a:r>
              <a:rPr lang="en-US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1</a:t>
            </a:r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+ </a:t>
            </a:r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2</a:t>
            </a:r>
            <a:r>
              <a:rPr lang="en-US" sz="2200" dirty="0">
                <a:solidFill>
                  <a:srgbClr val="0062A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) can be replaced by a stamped heat sink</a:t>
            </a:r>
          </a:p>
          <a:p>
            <a:pPr algn="ctr" defTabSz="912813"/>
            <a:endParaRPr lang="de-DE" sz="2200" dirty="0">
              <a:solidFill>
                <a:srgbClr val="0062A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Arial" charset="0"/>
            </a:endParaRPr>
          </a:p>
          <a:p>
            <a:pPr algn="ctr" defTabSz="912813"/>
            <a:r>
              <a:rPr lang="de-DE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de-DE" sz="2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cross</a:t>
            </a:r>
            <a:r>
              <a:rPr lang="de-DE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de-DE" sz="2200" b="1" dirty="0" err="1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cut</a:t>
            </a:r>
            <a:r>
              <a:rPr lang="de-DE" sz="2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1</a:t>
            </a:r>
          </a:p>
          <a:p>
            <a:pPr algn="ctr" defTabSz="912813"/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 </a:t>
            </a:r>
            <a:r>
              <a:rPr lang="de-DE" sz="2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cross</a:t>
            </a:r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</a:t>
            </a:r>
            <a:r>
              <a:rPr lang="de-DE" sz="2200" b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cut</a:t>
            </a:r>
            <a:r>
              <a:rPr lang="de-DE" sz="2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 2</a:t>
            </a:r>
          </a:p>
        </p:txBody>
      </p:sp>
      <p:cxnSp>
        <p:nvCxnSpPr>
          <p:cNvPr id="40" name="Gerade Verbindung mit Pfeil 39"/>
          <p:cNvCxnSpPr>
            <a:cxnSpLocks/>
          </p:cNvCxnSpPr>
          <p:nvPr/>
        </p:nvCxnSpPr>
        <p:spPr>
          <a:xfrm flipH="1" flipV="1">
            <a:off x="4499993" y="4909715"/>
            <a:ext cx="2304255" cy="319485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Gerade Verbindung mit Pfeil 42"/>
          <p:cNvCxnSpPr>
            <a:cxnSpLocks/>
          </p:cNvCxnSpPr>
          <p:nvPr/>
        </p:nvCxnSpPr>
        <p:spPr>
          <a:xfrm flipH="1" flipV="1">
            <a:off x="3830940" y="5479430"/>
            <a:ext cx="2933550" cy="109810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Grafik 43">
            <a:extLst>
              <a:ext uri="{FF2B5EF4-FFF2-40B4-BE49-F238E27FC236}">
                <a16:creationId xmlns:a16="http://schemas.microsoft.com/office/drawing/2014/main" xmlns="" id="{08F4BF83-09B0-4451-8181-CB65B9C8C95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573016"/>
            <a:ext cx="1845934" cy="2537911"/>
          </a:xfrm>
          <a:prstGeom prst="rect">
            <a:avLst/>
          </a:prstGeom>
          <a:effectLst>
            <a:glow rad="127000">
              <a:srgbClr val="0062AC"/>
            </a:glow>
          </a:effectLst>
        </p:spPr>
      </p:pic>
      <p:sp>
        <p:nvSpPr>
          <p:cNvPr id="47" name="Text Box 19">
            <a:extLst>
              <a:ext uri="{FF2B5EF4-FFF2-40B4-BE49-F238E27FC236}">
                <a16:creationId xmlns:a16="http://schemas.microsoft.com/office/drawing/2014/main" xmlns="" id="{F021EEC2-7191-4790-9BA8-1F91D56DB7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536" y="755895"/>
            <a:ext cx="9144000" cy="387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defRPr/>
            </a:pP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Why use a stamped </a:t>
            </a:r>
            <a:r>
              <a:rPr lang="en-GB" sz="2400" b="1" cap="small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cpu</a:t>
            </a:r>
            <a:r>
              <a:rPr lang="en-GB" sz="2400" b="1" cap="small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heatsink?</a:t>
            </a:r>
          </a:p>
        </p:txBody>
      </p:sp>
    </p:spTree>
    <p:extLst>
      <p:ext uri="{BB962C8B-B14F-4D97-AF65-F5344CB8AC3E}">
        <p14:creationId xmlns:p14="http://schemas.microsoft.com/office/powerpoint/2010/main" val="295026067"/>
      </p:ext>
    </p:extLst>
  </p:cSld>
  <p:clrMapOvr>
    <a:masterClrMapping/>
  </p:clrMapOvr>
  <p:transition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537</Words>
  <Application>Microsoft Office PowerPoint</Application>
  <PresentationFormat>Bildschirmpräsentation (4:3)</PresentationFormat>
  <Paragraphs>173</Paragraphs>
  <Slides>18</Slides>
  <Notes>12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19" baseType="lpstr">
      <vt:lpstr>Standarddesign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Andy</dc:creator>
  <cp:lastModifiedBy>Martin Unsöld</cp:lastModifiedBy>
  <cp:revision>1128</cp:revision>
  <cp:lastPrinted>2018-10-19T07:25:46Z</cp:lastPrinted>
  <dcterms:modified xsi:type="dcterms:W3CDTF">2018-10-19T07:28:40Z</dcterms:modified>
</cp:coreProperties>
</file>