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0" r:id="rId4"/>
    <p:sldMasterId id="2147483682" r:id="rId5"/>
  </p:sldMasterIdLst>
  <p:notesMasterIdLst>
    <p:notesMasterId r:id="rId35"/>
  </p:notesMasterIdLst>
  <p:sldIdLst>
    <p:sldId id="424" r:id="rId6"/>
    <p:sldId id="425" r:id="rId7"/>
    <p:sldId id="764" r:id="rId8"/>
    <p:sldId id="427" r:id="rId9"/>
    <p:sldId id="431" r:id="rId10"/>
    <p:sldId id="432" r:id="rId11"/>
    <p:sldId id="433" r:id="rId12"/>
    <p:sldId id="437" r:id="rId13"/>
    <p:sldId id="438" r:id="rId14"/>
    <p:sldId id="441" r:id="rId15"/>
    <p:sldId id="761" r:id="rId16"/>
    <p:sldId id="440" r:id="rId17"/>
    <p:sldId id="442" r:id="rId18"/>
    <p:sldId id="445" r:id="rId19"/>
    <p:sldId id="444" r:id="rId20"/>
    <p:sldId id="443" r:id="rId21"/>
    <p:sldId id="439" r:id="rId22"/>
    <p:sldId id="429" r:id="rId23"/>
    <p:sldId id="453" r:id="rId24"/>
    <p:sldId id="759" r:id="rId25"/>
    <p:sldId id="446" r:id="rId26"/>
    <p:sldId id="448" r:id="rId27"/>
    <p:sldId id="450" r:id="rId28"/>
    <p:sldId id="447" r:id="rId29"/>
    <p:sldId id="449" r:id="rId30"/>
    <p:sldId id="451" r:id="rId31"/>
    <p:sldId id="452" r:id="rId32"/>
    <p:sldId id="428" r:id="rId33"/>
    <p:sldId id="763" r:id="rId3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79D"/>
    <a:srgbClr val="1F4E79"/>
    <a:srgbClr val="7F7F7F"/>
    <a:srgbClr val="FAFAF9"/>
    <a:srgbClr val="FFFFFF"/>
    <a:srgbClr val="1C87CE"/>
    <a:srgbClr val="0AB4EC"/>
    <a:srgbClr val="00B050"/>
    <a:srgbClr val="6666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73" autoAdjust="0"/>
  </p:normalViewPr>
  <p:slideViewPr>
    <p:cSldViewPr snapToGrid="0">
      <p:cViewPr varScale="1">
        <p:scale>
          <a:sx n="115" d="100"/>
          <a:sy n="115" d="100"/>
        </p:scale>
        <p:origin x="46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088118469885359E-2"/>
          <c:y val="8.3568057911409588E-2"/>
          <c:w val="0.94807615773976128"/>
          <c:h val="0.84790646905475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rgbClr val="0195D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invertIfNegative val="0"/>
          <c:dPt>
            <c:idx val="32"/>
            <c:invertIfNegative val="0"/>
            <c:bubble3D val="0"/>
            <c:spPr>
              <a:solidFill>
                <a:srgbClr val="0195D3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A12F-42D1-AF01-975FEBFF02CC}"/>
              </c:ext>
            </c:extLst>
          </c:dPt>
          <c:dPt>
            <c:idx val="33"/>
            <c:invertIfNegative val="0"/>
            <c:bubble3D val="0"/>
            <c:spPr>
              <a:solidFill>
                <a:srgbClr val="0195D3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A12F-42D1-AF01-975FEBFF02CC}"/>
              </c:ext>
            </c:extLst>
          </c:dPt>
          <c:dPt>
            <c:idx val="34"/>
            <c:invertIfNegative val="0"/>
            <c:bubble3D val="0"/>
            <c:spPr>
              <a:solidFill>
                <a:srgbClr val="0195D3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A12F-42D1-AF01-975FEBFF02CC}"/>
              </c:ext>
            </c:extLst>
          </c:dPt>
          <c:dPt>
            <c:idx val="35"/>
            <c:invertIfNegative val="0"/>
            <c:bubble3D val="0"/>
            <c:spPr>
              <a:solidFill>
                <a:srgbClr val="0195D3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A12F-42D1-AF01-975FEBFF02CC}"/>
              </c:ext>
            </c:extLst>
          </c:dPt>
          <c:dPt>
            <c:idx val="36"/>
            <c:invertIfNegative val="0"/>
            <c:bubble3D val="0"/>
            <c:spPr>
              <a:solidFill>
                <a:srgbClr val="0195D3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A12F-42D1-AF01-975FEBFF02CC}"/>
              </c:ext>
            </c:extLst>
          </c:dPt>
          <c:dPt>
            <c:idx val="37"/>
            <c:invertIfNegative val="0"/>
            <c:bubble3D val="0"/>
            <c:spPr>
              <a:solidFill>
                <a:srgbClr val="F8B43A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A12F-42D1-AF01-975FEBFF02CC}"/>
              </c:ext>
            </c:extLst>
          </c:dPt>
          <c:dPt>
            <c:idx val="38"/>
            <c:invertIfNegative val="0"/>
            <c:bubble3D val="0"/>
            <c:spPr>
              <a:pattFill prst="wdUpDiag">
                <a:fgClr>
                  <a:srgbClr val="0195D3"/>
                </a:fgClr>
                <a:bgClr>
                  <a:schemeClr val="bg1"/>
                </a:bgClr>
              </a:patt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A12F-42D1-AF01-975FEBFF02CC}"/>
              </c:ext>
            </c:extLst>
          </c:dPt>
          <c:cat>
            <c:strRef>
              <c:f>Sheet1!$A$2:$A$40</c:f>
              <c:strCache>
                <c:ptCount val="39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  <c:pt idx="38">
                  <c:v>2022(F)</c:v>
                </c:pt>
              </c:strCache>
            </c:strRef>
          </c:cat>
          <c:val>
            <c:numRef>
              <c:f>Sheet1!$B$2:$B$40</c:f>
              <c:numCache>
                <c:formatCode>#,##0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0.5</c:v>
                </c:pt>
                <c:pt idx="5" formatCode="General">
                  <c:v>0.6</c:v>
                </c:pt>
                <c:pt idx="6" formatCode="General">
                  <c:v>0.7</c:v>
                </c:pt>
                <c:pt idx="7" formatCode="General">
                  <c:v>0.8</c:v>
                </c:pt>
                <c:pt idx="8" formatCode="General">
                  <c:v>0.9</c:v>
                </c:pt>
                <c:pt idx="9" formatCode="General">
                  <c:v>1</c:v>
                </c:pt>
                <c:pt idx="10" formatCode="General">
                  <c:v>1.5</c:v>
                </c:pt>
                <c:pt idx="11" formatCode="General">
                  <c:v>2</c:v>
                </c:pt>
                <c:pt idx="12" formatCode="General">
                  <c:v>2.5</c:v>
                </c:pt>
                <c:pt idx="13" formatCode="General">
                  <c:v>3</c:v>
                </c:pt>
                <c:pt idx="14" formatCode="General">
                  <c:v>3.5</c:v>
                </c:pt>
                <c:pt idx="15" formatCode="General">
                  <c:v>4</c:v>
                </c:pt>
                <c:pt idx="16" formatCode="General">
                  <c:v>4.5</c:v>
                </c:pt>
                <c:pt idx="17" formatCode="General">
                  <c:v>5</c:v>
                </c:pt>
                <c:pt idx="18" formatCode="General">
                  <c:v>6</c:v>
                </c:pt>
                <c:pt idx="19" formatCode="General">
                  <c:v>7</c:v>
                </c:pt>
                <c:pt idx="20" formatCode="General">
                  <c:v>7.5</c:v>
                </c:pt>
                <c:pt idx="21" formatCode="General">
                  <c:v>8</c:v>
                </c:pt>
                <c:pt idx="22" formatCode="General">
                  <c:v>9</c:v>
                </c:pt>
                <c:pt idx="23" formatCode="General">
                  <c:v>10</c:v>
                </c:pt>
                <c:pt idx="24" formatCode="General">
                  <c:v>11</c:v>
                </c:pt>
                <c:pt idx="25" formatCode="General">
                  <c:v>13</c:v>
                </c:pt>
                <c:pt idx="26" formatCode="General">
                  <c:v>27</c:v>
                </c:pt>
                <c:pt idx="27" formatCode="General">
                  <c:v>37</c:v>
                </c:pt>
                <c:pt idx="28" formatCode="General">
                  <c:v>35.799999999999997</c:v>
                </c:pt>
                <c:pt idx="29" formatCode="General">
                  <c:v>43</c:v>
                </c:pt>
                <c:pt idx="30" formatCode="General">
                  <c:v>54</c:v>
                </c:pt>
                <c:pt idx="31" formatCode="General">
                  <c:v>58</c:v>
                </c:pt>
                <c:pt idx="32" formatCode="General">
                  <c:v>68.8</c:v>
                </c:pt>
                <c:pt idx="33" formatCode="General">
                  <c:v>84.8</c:v>
                </c:pt>
                <c:pt idx="34" formatCode="General">
                  <c:v>93.4</c:v>
                </c:pt>
                <c:pt idx="35" formatCode="General">
                  <c:v>92.9</c:v>
                </c:pt>
                <c:pt idx="36" formatCode="General">
                  <c:v>103</c:v>
                </c:pt>
                <c:pt idx="37" formatCode="General">
                  <c:v>135.5</c:v>
                </c:pt>
                <c:pt idx="38" formatCode="General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12F-42D1-AF01-975FEBFF0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16422592"/>
        <c:axId val="20164144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列3</c:v>
                </c:pt>
              </c:strCache>
            </c:strRef>
          </c:tx>
          <c:spPr>
            <a:ln w="25400" cap="rnd" cmpd="sng">
              <a:solidFill>
                <a:srgbClr val="F8B43A"/>
              </a:solidFill>
              <a:prstDash val="solid"/>
              <a:bevel/>
              <a:tailEnd type="none"/>
            </a:ln>
            <a:effectLst/>
          </c:spPr>
          <c:marker>
            <c:symbol val="none"/>
          </c:marker>
          <c:cat>
            <c:strRef>
              <c:f>Sheet1!$A$2:$A$40</c:f>
              <c:strCache>
                <c:ptCount val="39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  <c:pt idx="38">
                  <c:v>2022(F)</c:v>
                </c:pt>
              </c:strCache>
            </c:strRef>
          </c:cat>
          <c:val>
            <c:numRef>
              <c:f>Sheet1!$C$2:$C$40</c:f>
              <c:numCache>
                <c:formatCode>#,##0</c:formatCode>
                <c:ptCount val="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0.5</c:v>
                </c:pt>
                <c:pt idx="5" formatCode="General">
                  <c:v>0.6</c:v>
                </c:pt>
                <c:pt idx="6" formatCode="General">
                  <c:v>0.7</c:v>
                </c:pt>
                <c:pt idx="7" formatCode="General">
                  <c:v>0.8</c:v>
                </c:pt>
                <c:pt idx="8" formatCode="General">
                  <c:v>0.9</c:v>
                </c:pt>
                <c:pt idx="9" formatCode="General">
                  <c:v>1</c:v>
                </c:pt>
                <c:pt idx="10" formatCode="General">
                  <c:v>1.5</c:v>
                </c:pt>
                <c:pt idx="11" formatCode="General">
                  <c:v>2</c:v>
                </c:pt>
                <c:pt idx="12" formatCode="General">
                  <c:v>2.5</c:v>
                </c:pt>
                <c:pt idx="13" formatCode="General">
                  <c:v>3</c:v>
                </c:pt>
                <c:pt idx="14" formatCode="General">
                  <c:v>3.5</c:v>
                </c:pt>
                <c:pt idx="15" formatCode="General">
                  <c:v>4</c:v>
                </c:pt>
                <c:pt idx="16" formatCode="General">
                  <c:v>4.5</c:v>
                </c:pt>
                <c:pt idx="17" formatCode="General">
                  <c:v>5</c:v>
                </c:pt>
                <c:pt idx="18" formatCode="General">
                  <c:v>6</c:v>
                </c:pt>
                <c:pt idx="19" formatCode="General">
                  <c:v>7</c:v>
                </c:pt>
                <c:pt idx="20" formatCode="General">
                  <c:v>7.5</c:v>
                </c:pt>
                <c:pt idx="21" formatCode="General">
                  <c:v>8</c:v>
                </c:pt>
                <c:pt idx="22" formatCode="General">
                  <c:v>9</c:v>
                </c:pt>
                <c:pt idx="23" formatCode="General">
                  <c:v>10</c:v>
                </c:pt>
                <c:pt idx="24" formatCode="General">
                  <c:v>11</c:v>
                </c:pt>
                <c:pt idx="25" formatCode="General">
                  <c:v>13</c:v>
                </c:pt>
                <c:pt idx="26" formatCode="General">
                  <c:v>27</c:v>
                </c:pt>
                <c:pt idx="27" formatCode="General">
                  <c:v>37</c:v>
                </c:pt>
                <c:pt idx="28" formatCode="General">
                  <c:v>35.799999999999997</c:v>
                </c:pt>
                <c:pt idx="29" formatCode="General">
                  <c:v>43</c:v>
                </c:pt>
                <c:pt idx="30" formatCode="General">
                  <c:v>54</c:v>
                </c:pt>
                <c:pt idx="31" formatCode="General">
                  <c:v>58</c:v>
                </c:pt>
                <c:pt idx="32" formatCode="General">
                  <c:v>68.8</c:v>
                </c:pt>
                <c:pt idx="33" formatCode="General">
                  <c:v>84.8</c:v>
                </c:pt>
                <c:pt idx="34" formatCode="General">
                  <c:v>93.4</c:v>
                </c:pt>
                <c:pt idx="35" formatCode="General">
                  <c:v>92.8</c:v>
                </c:pt>
                <c:pt idx="36" formatCode="General">
                  <c:v>103</c:v>
                </c:pt>
                <c:pt idx="37" formatCode="General">
                  <c:v>135.5</c:v>
                </c:pt>
                <c:pt idx="38" formatCode="General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12F-42D1-AF01-975FEBFF0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6422592"/>
        <c:axId val="2016414432"/>
      </c:lineChart>
      <c:catAx>
        <c:axId val="201642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en-US"/>
          </a:p>
        </c:txPr>
        <c:crossAx val="2016414432"/>
        <c:crosses val="autoZero"/>
        <c:auto val="1"/>
        <c:lblAlgn val="ctr"/>
        <c:lblOffset val="100"/>
        <c:noMultiLvlLbl val="0"/>
      </c:catAx>
      <c:valAx>
        <c:axId val="2016414432"/>
        <c:scaling>
          <c:orientation val="minMax"/>
          <c:max val="15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201642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>
          <a:latin typeface="微软雅黑" panose="020B0503020204020204" pitchFamily="34" charset="-122"/>
          <a:ea typeface="微软雅黑" panose="020B0503020204020204" pitchFamily="34" charset="-122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3763EC7C-C7BF-4ACD-9654-7B38F8612A2B}" type="datetime1">
              <a:rPr lang="zh-CN" altLang="de-DE"/>
              <a:pPr>
                <a:defRPr/>
              </a:pPr>
              <a:t>2022/4/27</a:t>
            </a:fld>
            <a:endParaRPr lang="zh-CN" altLang="en-US" sz="1200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de-DE"/>
              <a:t>编辑母版文本样式</a:t>
            </a:r>
          </a:p>
          <a:p>
            <a:pPr>
              <a:defRPr/>
            </a:pPr>
            <a:r>
              <a:rPr lang="zh-CN" altLang="de-DE"/>
              <a:t>第二级</a:t>
            </a:r>
          </a:p>
          <a:p>
            <a:pPr>
              <a:defRPr/>
            </a:pPr>
            <a:r>
              <a:rPr lang="zh-CN" altLang="de-DE"/>
              <a:t>第三级</a:t>
            </a:r>
          </a:p>
          <a:p>
            <a:pPr>
              <a:defRPr/>
            </a:pPr>
            <a:r>
              <a:rPr lang="zh-CN" altLang="de-DE"/>
              <a:t>第四级</a:t>
            </a:r>
          </a:p>
          <a:p>
            <a:pPr>
              <a:defRPr/>
            </a:pPr>
            <a:r>
              <a:rPr lang="zh-CN" altLang="de-DE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3BAFD684-DDBA-4476-AD5A-B11B8D00CB86}" type="slidenum">
              <a:rPr lang="zh-CN" altLang="en-US"/>
              <a:pPr>
                <a:defRPr/>
              </a:pPr>
              <a:t>‹N°›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2082967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8">
            <a:extLst>
              <a:ext uri="{FF2B5EF4-FFF2-40B4-BE49-F238E27FC236}">
                <a16:creationId xmlns:a16="http://schemas.microsoft.com/office/drawing/2014/main" id="{F65EEAEB-56BA-4638-89E2-60A0E6CBB9A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135813" y="5384800"/>
            <a:ext cx="5056187" cy="314325"/>
            <a:chOff x="0" y="0"/>
            <a:chExt cx="5055801" cy="3157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5E3B907-5654-4CA2-8463-67712511DF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48079" y="0"/>
              <a:ext cx="807722" cy="315790"/>
            </a:xfrm>
            <a:custGeom>
              <a:avLst/>
              <a:gdLst>
                <a:gd name="T0" fmla="*/ 0 w 1061"/>
                <a:gd name="T1" fmla="*/ 0 h 413"/>
                <a:gd name="T2" fmla="*/ 614905588 w 1061"/>
                <a:gd name="T3" fmla="*/ 0 h 413"/>
                <a:gd name="T4" fmla="*/ 527392983 w 1061"/>
                <a:gd name="T5" fmla="*/ 241460833 h 413"/>
                <a:gd name="T6" fmla="*/ 0 w 1061"/>
                <a:gd name="T7" fmla="*/ 241460833 h 413"/>
                <a:gd name="T8" fmla="*/ 0 w 1061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1"/>
                <a:gd name="T16" fmla="*/ 0 h 413"/>
                <a:gd name="T17" fmla="*/ 1061 w 1061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1" h="413">
                  <a:moveTo>
                    <a:pt x="0" y="0"/>
                  </a:moveTo>
                  <a:lnTo>
                    <a:pt x="1061" y="0"/>
                  </a:lnTo>
                  <a:lnTo>
                    <a:pt x="910" y="413"/>
                  </a:lnTo>
                  <a:lnTo>
                    <a:pt x="0" y="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C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411BC28-953E-46ED-BF73-5C9C63D1A6A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26100" y="0"/>
              <a:ext cx="921978" cy="315790"/>
            </a:xfrm>
            <a:custGeom>
              <a:avLst/>
              <a:gdLst>
                <a:gd name="T0" fmla="*/ 87088823 w 1210"/>
                <a:gd name="T1" fmla="*/ 0 h 413"/>
                <a:gd name="T2" fmla="*/ 702515233 w 1210"/>
                <a:gd name="T3" fmla="*/ 0 h 413"/>
                <a:gd name="T4" fmla="*/ 615426411 w 1210"/>
                <a:gd name="T5" fmla="*/ 241460833 h 413"/>
                <a:gd name="T6" fmla="*/ 0 w 1210"/>
                <a:gd name="T7" fmla="*/ 241460833 h 413"/>
                <a:gd name="T8" fmla="*/ 87088823 w 121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0"/>
                <a:gd name="T16" fmla="*/ 0 h 413"/>
                <a:gd name="T17" fmla="*/ 1210 w 121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0" h="413">
                  <a:moveTo>
                    <a:pt x="150" y="0"/>
                  </a:moveTo>
                  <a:lnTo>
                    <a:pt x="1210" y="0"/>
                  </a:lnTo>
                  <a:lnTo>
                    <a:pt x="1060" y="413"/>
                  </a:lnTo>
                  <a:lnTo>
                    <a:pt x="0" y="41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19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CB15295-0675-4B7C-B1ED-7746DFAD01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05710" y="0"/>
              <a:ext cx="921978" cy="315790"/>
            </a:xfrm>
            <a:custGeom>
              <a:avLst/>
              <a:gdLst>
                <a:gd name="T0" fmla="*/ 87669440 w 1210"/>
                <a:gd name="T1" fmla="*/ 0 h 413"/>
                <a:gd name="T2" fmla="*/ 702515233 w 1210"/>
                <a:gd name="T3" fmla="*/ 0 h 413"/>
                <a:gd name="T4" fmla="*/ 615426411 w 1210"/>
                <a:gd name="T5" fmla="*/ 241460833 h 413"/>
                <a:gd name="T6" fmla="*/ 0 w 1210"/>
                <a:gd name="T7" fmla="*/ 241460833 h 413"/>
                <a:gd name="T8" fmla="*/ 87669440 w 121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0"/>
                <a:gd name="T16" fmla="*/ 0 h 413"/>
                <a:gd name="T17" fmla="*/ 1210 w 121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0" h="413">
                  <a:moveTo>
                    <a:pt x="151" y="0"/>
                  </a:moveTo>
                  <a:lnTo>
                    <a:pt x="1210" y="0"/>
                  </a:lnTo>
                  <a:lnTo>
                    <a:pt x="1060" y="413"/>
                  </a:lnTo>
                  <a:lnTo>
                    <a:pt x="0" y="4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54314D3-71F6-43A9-B0C8-F01B88E7C77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85319" y="0"/>
              <a:ext cx="921978" cy="315790"/>
            </a:xfrm>
            <a:custGeom>
              <a:avLst/>
              <a:gdLst>
                <a:gd name="T0" fmla="*/ 87088823 w 1210"/>
                <a:gd name="T1" fmla="*/ 0 h 413"/>
                <a:gd name="T2" fmla="*/ 702515233 w 1210"/>
                <a:gd name="T3" fmla="*/ 0 h 413"/>
                <a:gd name="T4" fmla="*/ 614845793 w 1210"/>
                <a:gd name="T5" fmla="*/ 241460833 h 413"/>
                <a:gd name="T6" fmla="*/ 0 w 1210"/>
                <a:gd name="T7" fmla="*/ 241460833 h 413"/>
                <a:gd name="T8" fmla="*/ 87088823 w 121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0"/>
                <a:gd name="T16" fmla="*/ 0 h 413"/>
                <a:gd name="T17" fmla="*/ 1210 w 121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0" h="413">
                  <a:moveTo>
                    <a:pt x="150" y="0"/>
                  </a:moveTo>
                  <a:lnTo>
                    <a:pt x="1210" y="0"/>
                  </a:lnTo>
                  <a:lnTo>
                    <a:pt x="1059" y="413"/>
                  </a:lnTo>
                  <a:lnTo>
                    <a:pt x="0" y="41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C97B21-F388-4BE3-94D1-D7BE47EDC8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0"/>
              <a:ext cx="1486907" cy="315790"/>
            </a:xfrm>
            <a:custGeom>
              <a:avLst/>
              <a:gdLst>
                <a:gd name="T0" fmla="*/ 87796139 w 1950"/>
                <a:gd name="T1" fmla="*/ 0 h 413"/>
                <a:gd name="T2" fmla="*/ 1133790988 w 1950"/>
                <a:gd name="T3" fmla="*/ 0 h 413"/>
                <a:gd name="T4" fmla="*/ 1045994849 w 1950"/>
                <a:gd name="T5" fmla="*/ 241460833 h 413"/>
                <a:gd name="T6" fmla="*/ 0 w 1950"/>
                <a:gd name="T7" fmla="*/ 241460833 h 413"/>
                <a:gd name="T8" fmla="*/ 87796139 w 195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0"/>
                <a:gd name="T16" fmla="*/ 0 h 413"/>
                <a:gd name="T17" fmla="*/ 1950 w 195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0" h="413">
                  <a:moveTo>
                    <a:pt x="151" y="0"/>
                  </a:moveTo>
                  <a:lnTo>
                    <a:pt x="1950" y="0"/>
                  </a:lnTo>
                  <a:lnTo>
                    <a:pt x="1799" y="413"/>
                  </a:lnTo>
                  <a:lnTo>
                    <a:pt x="0" y="4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5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</p:grpSp>
      <p:grpSp>
        <p:nvGrpSpPr>
          <p:cNvPr id="14" name="组合 47">
            <a:extLst>
              <a:ext uri="{FF2B5EF4-FFF2-40B4-BE49-F238E27FC236}">
                <a16:creationId xmlns:a16="http://schemas.microsoft.com/office/drawing/2014/main" id="{11E5B5AA-917B-4A00-84F6-14DE81172E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56250" y="944563"/>
            <a:ext cx="6635750" cy="509587"/>
            <a:chOff x="0" y="0"/>
            <a:chExt cx="6636333" cy="510548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C9E76C3-7013-41FF-B2A0-7FEF3BB9378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37749"/>
              <a:ext cx="6636333" cy="411002"/>
            </a:xfrm>
            <a:custGeom>
              <a:avLst/>
              <a:gdLst>
                <a:gd name="T0" fmla="*/ 2147483646 w 8708"/>
                <a:gd name="T1" fmla="*/ 0 h 537"/>
                <a:gd name="T2" fmla="*/ 2147483646 w 8708"/>
                <a:gd name="T3" fmla="*/ 314567307 h 537"/>
                <a:gd name="T4" fmla="*/ 0 w 8708"/>
                <a:gd name="T5" fmla="*/ 314567307 h 537"/>
                <a:gd name="T6" fmla="*/ 0 w 8708"/>
                <a:gd name="T7" fmla="*/ 0 h 537"/>
                <a:gd name="T8" fmla="*/ 2147483646 w 8708"/>
                <a:gd name="T9" fmla="*/ 0 h 5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08"/>
                <a:gd name="T16" fmla="*/ 0 h 537"/>
                <a:gd name="T17" fmla="*/ 8708 w 8708"/>
                <a:gd name="T18" fmla="*/ 537 h 5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08" h="537">
                  <a:moveTo>
                    <a:pt x="8708" y="0"/>
                  </a:moveTo>
                  <a:lnTo>
                    <a:pt x="8513" y="537"/>
                  </a:lnTo>
                  <a:lnTo>
                    <a:pt x="0" y="537"/>
                  </a:lnTo>
                  <a:lnTo>
                    <a:pt x="0" y="0"/>
                  </a:lnTo>
                  <a:lnTo>
                    <a:pt x="8708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2F500733-854C-4FA1-8289-0C0DA9CB481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83501" y="0"/>
              <a:ext cx="5625361" cy="51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de-DE" sz="1400" b="1">
                  <a:solidFill>
                    <a:srgbClr val="312D2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PERSEVERE FOR PROGRESS, STRIVE FOR EXCELLENCE!</a:t>
              </a:r>
              <a:endParaRPr lang="zh-CN" altLang="en-US" sz="1400" b="1">
                <a:solidFill>
                  <a:srgbClr val="312D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</p:grpSp>
      <p:sp>
        <p:nvSpPr>
          <p:cNvPr id="18" name="TextBox 37">
            <a:extLst>
              <a:ext uri="{FF2B5EF4-FFF2-40B4-BE49-F238E27FC236}">
                <a16:creationId xmlns:a16="http://schemas.microsoft.com/office/drawing/2014/main" id="{355D9158-DFCC-46FC-9B79-5668861FD9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1300" y="6091238"/>
            <a:ext cx="1327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8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[Internal use only]</a:t>
            </a:r>
            <a:endParaRPr lang="de-DE" altLang="en-US" sz="8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rPr>
              <a:t>Copyright- ©Hongfa2020</a:t>
            </a:r>
            <a:endParaRPr lang="zh-CN" altLang="en-US" sz="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9" name="文本框 1">
            <a:extLst>
              <a:ext uri="{FF2B5EF4-FFF2-40B4-BE49-F238E27FC236}">
                <a16:creationId xmlns:a16="http://schemas.microsoft.com/office/drawing/2014/main" id="{EAD532C7-D2E9-4527-8048-4E4E8808A3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7263" y="6200775"/>
            <a:ext cx="2017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800" dirty="0"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rPr>
              <a:t>VER</a:t>
            </a:r>
            <a:r>
              <a:rPr lang="zh-CN" altLang="en-US" sz="800" dirty="0"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rPr>
              <a:t>：</a:t>
            </a:r>
            <a:r>
              <a:rPr lang="en-US" altLang="de-DE" sz="800" dirty="0"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rPr>
              <a:t>2020-02-03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800" dirty="0"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rPr>
              <a:t>Hongfa Europe GmbH</a:t>
            </a:r>
            <a:endParaRPr lang="de-DE" altLang="en-US" sz="18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F8C90CA-EB55-4CB6-B6F5-32F9647105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07200" y="2049464"/>
            <a:ext cx="4897438" cy="664104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de-DE" dirty="0" err="1"/>
              <a:t>Presentation</a:t>
            </a:r>
            <a:r>
              <a:rPr lang="de-DE" dirty="0"/>
              <a:t> Title</a:t>
            </a:r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1A3BC20D-37F3-4D86-BCDA-579EF0A06C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7200" y="2724529"/>
            <a:ext cx="4897438" cy="1419903"/>
          </a:xfr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enter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3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7AB5CD-2E37-47CD-8BEC-60820E9A94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505" y="2934228"/>
            <a:ext cx="4733395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de-DE" dirty="0"/>
              <a:t>Separator </a:t>
            </a:r>
            <a:r>
              <a:rPr lang="de-DE" dirty="0" err="1"/>
              <a:t>sheet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E7C0F7F-F4EE-487F-A42F-0FFB20442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1138" y="3373436"/>
            <a:ext cx="3848629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de-DE" dirty="0"/>
              <a:t>Subtext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58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93">
            <a:extLst>
              <a:ext uri="{FF2B5EF4-FFF2-40B4-BE49-F238E27FC236}">
                <a16:creationId xmlns:a16="http://schemas.microsoft.com/office/drawing/2014/main" id="{43CACD51-C508-4B7F-A32C-0F35301BE77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24625"/>
            <a:ext cx="12192000" cy="360363"/>
          </a:xfrm>
          <a:prstGeom prst="rect">
            <a:avLst/>
          </a:prstGeom>
          <a:gradFill rotWithShape="1"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altLang="de-DE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6" name="矩形 194">
            <a:extLst>
              <a:ext uri="{FF2B5EF4-FFF2-40B4-BE49-F238E27FC236}">
                <a16:creationId xmlns:a16="http://schemas.microsoft.com/office/drawing/2014/main" id="{601D4781-8D02-4776-9526-7DF12959FA4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96063"/>
            <a:ext cx="12192000" cy="288925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altLang="de-DE" sz="1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08BF081B-0B5F-4C37-8A10-EE0FFA5A9B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58463" y="6492875"/>
            <a:ext cx="11525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16" tIns="45708" rIns="91416" bIns="4570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900" b="1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B2643BC-E89D-4440-B7FE-0BD830BE0E0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431800" y="6454775"/>
            <a:ext cx="64500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1000" b="1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HONGFA TECHNOLOGY, FOR A BETTER LIFE!</a:t>
            </a:r>
            <a:endParaRPr lang="zh-CN" altLang="en-US" sz="1000" b="1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19" name="图片占位符 6">
            <a:extLst>
              <a:ext uri="{FF2B5EF4-FFF2-40B4-BE49-F238E27FC236}">
                <a16:creationId xmlns:a16="http://schemas.microsoft.com/office/drawing/2014/main" id="{95D087B2-AFA2-4485-9513-4F99E97BC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2190217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B8DD05FD-4E44-45A6-85EC-F54FEF8B1909}"/>
              </a:ext>
            </a:extLst>
          </p:cNvPr>
          <p:cNvSpPr/>
          <p:nvPr userDrawn="1"/>
        </p:nvSpPr>
        <p:spPr>
          <a:xfrm>
            <a:off x="0" y="0"/>
            <a:ext cx="12190217" cy="6884988"/>
          </a:xfrm>
          <a:prstGeom prst="rect">
            <a:avLst/>
          </a:prstGeom>
          <a:gradFill flip="none" rotWithShape="1">
            <a:gsLst>
              <a:gs pos="100000">
                <a:srgbClr val="0F6FC6"/>
              </a:gs>
              <a:gs pos="0">
                <a:srgbClr val="0F6FC6">
                  <a:alpha val="81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/>
              <a:ea typeface="DengXian"/>
              <a:cs typeface="+mn-cs"/>
            </a:endParaRPr>
          </a:p>
        </p:txBody>
      </p:sp>
      <p:sp>
        <p:nvSpPr>
          <p:cNvPr id="21" name="Parallelogram 1">
            <a:extLst>
              <a:ext uri="{FF2B5EF4-FFF2-40B4-BE49-F238E27FC236}">
                <a16:creationId xmlns:a16="http://schemas.microsoft.com/office/drawing/2014/main" id="{331EDCA1-EBE4-4A98-BD0B-E45E907F4F89}"/>
              </a:ext>
            </a:extLst>
          </p:cNvPr>
          <p:cNvSpPr/>
          <p:nvPr userDrawn="1"/>
        </p:nvSpPr>
        <p:spPr>
          <a:xfrm>
            <a:off x="5206844" y="-15301"/>
            <a:ext cx="6985156" cy="6900289"/>
          </a:xfrm>
          <a:custGeom>
            <a:avLst/>
            <a:gdLst>
              <a:gd name="connsiteX0" fmla="*/ 0 w 9113520"/>
              <a:gd name="connsiteY0" fmla="*/ 6858000 h 6858000"/>
              <a:gd name="connsiteX1" fmla="*/ 2744640 w 9113520"/>
              <a:gd name="connsiteY1" fmla="*/ 0 h 6858000"/>
              <a:gd name="connsiteX2" fmla="*/ 9113520 w 9113520"/>
              <a:gd name="connsiteY2" fmla="*/ 0 h 6858000"/>
              <a:gd name="connsiteX3" fmla="*/ 6368880 w 9113520"/>
              <a:gd name="connsiteY3" fmla="*/ 6858000 h 6858000"/>
              <a:gd name="connsiteX4" fmla="*/ 0 w 9113520"/>
              <a:gd name="connsiteY4" fmla="*/ 6858000 h 6858000"/>
              <a:gd name="connsiteX0-1" fmla="*/ 0 w 9113520"/>
              <a:gd name="connsiteY0-2" fmla="*/ 6858000 h 6858000"/>
              <a:gd name="connsiteX1-3" fmla="*/ 2744640 w 9113520"/>
              <a:gd name="connsiteY1-4" fmla="*/ 0 h 6858000"/>
              <a:gd name="connsiteX2-5" fmla="*/ 9113520 w 9113520"/>
              <a:gd name="connsiteY2-6" fmla="*/ 0 h 6858000"/>
              <a:gd name="connsiteX3-7" fmla="*/ 6970938 w 9113520"/>
              <a:gd name="connsiteY3-8" fmla="*/ 5333999 h 6858000"/>
              <a:gd name="connsiteX4-9" fmla="*/ 6368880 w 9113520"/>
              <a:gd name="connsiteY4-10" fmla="*/ 6858000 h 6858000"/>
              <a:gd name="connsiteX5" fmla="*/ 0 w 9113520"/>
              <a:gd name="connsiteY5" fmla="*/ 6858000 h 6858000"/>
              <a:gd name="connsiteX0-11" fmla="*/ 0 w 9113520"/>
              <a:gd name="connsiteY0-12" fmla="*/ 6873241 h 6873241"/>
              <a:gd name="connsiteX1-13" fmla="*/ 2744640 w 9113520"/>
              <a:gd name="connsiteY1-14" fmla="*/ 15241 h 6873241"/>
              <a:gd name="connsiteX2-15" fmla="*/ 6986178 w 9113520"/>
              <a:gd name="connsiteY2-16" fmla="*/ 0 h 6873241"/>
              <a:gd name="connsiteX3-17" fmla="*/ 9113520 w 9113520"/>
              <a:gd name="connsiteY3-18" fmla="*/ 15241 h 6873241"/>
              <a:gd name="connsiteX4-19" fmla="*/ 6970938 w 9113520"/>
              <a:gd name="connsiteY4-20" fmla="*/ 5349240 h 6873241"/>
              <a:gd name="connsiteX5-21" fmla="*/ 6368880 w 9113520"/>
              <a:gd name="connsiteY5-22" fmla="*/ 6873241 h 6873241"/>
              <a:gd name="connsiteX6" fmla="*/ 0 w 9113520"/>
              <a:gd name="connsiteY6" fmla="*/ 6873241 h 6873241"/>
              <a:gd name="connsiteX0-23" fmla="*/ 0 w 6986178"/>
              <a:gd name="connsiteY0-24" fmla="*/ 6873241 h 6873241"/>
              <a:gd name="connsiteX1-25" fmla="*/ 2744640 w 6986178"/>
              <a:gd name="connsiteY1-26" fmla="*/ 15241 h 6873241"/>
              <a:gd name="connsiteX2-27" fmla="*/ 6986178 w 6986178"/>
              <a:gd name="connsiteY2-28" fmla="*/ 0 h 6873241"/>
              <a:gd name="connsiteX3-29" fmla="*/ 6970938 w 6986178"/>
              <a:gd name="connsiteY3-30" fmla="*/ 5349240 h 6873241"/>
              <a:gd name="connsiteX4-31" fmla="*/ 6368880 w 6986178"/>
              <a:gd name="connsiteY4-32" fmla="*/ 6873241 h 6873241"/>
              <a:gd name="connsiteX5-33" fmla="*/ 0 w 6986178"/>
              <a:gd name="connsiteY5-34" fmla="*/ 6873241 h 68732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6986178" h="6873241">
                <a:moveTo>
                  <a:pt x="0" y="6873241"/>
                </a:moveTo>
                <a:lnTo>
                  <a:pt x="2744640" y="15241"/>
                </a:lnTo>
                <a:lnTo>
                  <a:pt x="6986178" y="0"/>
                </a:lnTo>
                <a:lnTo>
                  <a:pt x="6970938" y="5349240"/>
                </a:lnTo>
                <a:lnTo>
                  <a:pt x="6368880" y="6873241"/>
                </a:lnTo>
                <a:lnTo>
                  <a:pt x="0" y="6873241"/>
                </a:lnTo>
                <a:close/>
              </a:path>
            </a:pathLst>
          </a:custGeom>
          <a:gradFill>
            <a:gsLst>
              <a:gs pos="100000">
                <a:srgbClr val="009DD9"/>
              </a:gs>
              <a:gs pos="0">
                <a:srgbClr val="009DD9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/>
              <a:ea typeface="DengXian"/>
              <a:cs typeface="+mn-cs"/>
            </a:endParaRPr>
          </a:p>
        </p:txBody>
      </p:sp>
      <p:grpSp>
        <p:nvGrpSpPr>
          <p:cNvPr id="22" name="组合 7">
            <a:extLst>
              <a:ext uri="{FF2B5EF4-FFF2-40B4-BE49-F238E27FC236}">
                <a16:creationId xmlns:a16="http://schemas.microsoft.com/office/drawing/2014/main" id="{72C5D9E0-9AC6-43C1-8C8D-59B7798C29CE}"/>
              </a:ext>
            </a:extLst>
          </p:cNvPr>
          <p:cNvGrpSpPr/>
          <p:nvPr userDrawn="1"/>
        </p:nvGrpSpPr>
        <p:grpSpPr>
          <a:xfrm>
            <a:off x="839622" y="2932463"/>
            <a:ext cx="10372710" cy="943872"/>
            <a:chOff x="1343397" y="5004121"/>
            <a:chExt cx="13167281" cy="1501949"/>
          </a:xfrm>
        </p:grpSpPr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605D025F-0AE7-4750-9F44-ED538EA81FAB}"/>
                </a:ext>
              </a:extLst>
            </p:cNvPr>
            <p:cNvSpPr txBox="1"/>
            <p:nvPr/>
          </p:nvSpPr>
          <p:spPr>
            <a:xfrm>
              <a:off x="1343397" y="5004121"/>
              <a:ext cx="13167281" cy="97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375" b="1" dirty="0">
                  <a:solidFill>
                    <a:srgbClr val="E7E6E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" panose="00000500000000000000" pitchFamily="2" charset="0"/>
                </a:rPr>
                <a:t>THANK YOU FOR YOUR ATTENTION</a:t>
              </a:r>
            </a:p>
          </p:txBody>
        </p:sp>
        <p:sp>
          <p:nvSpPr>
            <p:cNvPr id="24" name="文本框 3">
              <a:extLst>
                <a:ext uri="{FF2B5EF4-FFF2-40B4-BE49-F238E27FC236}">
                  <a16:creationId xmlns:a16="http://schemas.microsoft.com/office/drawing/2014/main" id="{C87CEB34-632E-4B6B-82DF-66B41BEB5A2C}"/>
                </a:ext>
              </a:extLst>
            </p:cNvPr>
            <p:cNvSpPr txBox="1"/>
            <p:nvPr/>
          </p:nvSpPr>
          <p:spPr>
            <a:xfrm>
              <a:off x="1431007" y="5927451"/>
              <a:ext cx="5770399" cy="57861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28575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750" dirty="0" err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Hongfa</a:t>
              </a:r>
              <a:r>
                <a:rPr lang="en-US" altLang="zh-CN" sz="17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technology, for a better life!</a:t>
              </a:r>
              <a:endParaRPr lang="zh-CN" altLang="en-US" sz="17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5" name="Straight Connector 3">
            <a:extLst>
              <a:ext uri="{FF2B5EF4-FFF2-40B4-BE49-F238E27FC236}">
                <a16:creationId xmlns:a16="http://schemas.microsoft.com/office/drawing/2014/main" id="{D5D9631E-67A7-49F2-B86A-0B9DEE321B6D}"/>
              </a:ext>
            </a:extLst>
          </p:cNvPr>
          <p:cNvCxnSpPr/>
          <p:nvPr userDrawn="1"/>
        </p:nvCxnSpPr>
        <p:spPr>
          <a:xfrm>
            <a:off x="919072" y="4124168"/>
            <a:ext cx="1194642" cy="0"/>
          </a:xfrm>
          <a:prstGeom prst="line">
            <a:avLst/>
          </a:prstGeom>
          <a:noFill/>
          <a:ln w="6350" cap="flat" cmpd="sng" algn="ctr">
            <a:solidFill>
              <a:srgbClr val="DBEFF9"/>
            </a:solidFill>
            <a:prstDash val="solid"/>
            <a:miter lim="800000"/>
          </a:ln>
          <a:effectLst/>
        </p:spPr>
      </p:cxnSp>
      <p:pic>
        <p:nvPicPr>
          <p:cNvPr id="26" name="图片 16">
            <a:extLst>
              <a:ext uri="{FF2B5EF4-FFF2-40B4-BE49-F238E27FC236}">
                <a16:creationId xmlns:a16="http://schemas.microsoft.com/office/drawing/2014/main" id="{D74D39A7-4376-4CED-BE61-1B2759272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37" y="641741"/>
            <a:ext cx="2508646" cy="5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09DEB34-504A-4E6E-ADFA-772CF3A03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890757"/>
            <a:ext cx="11525250" cy="376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enter Subheader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835206C-7D5C-4ED0-AAB1-F22CDDF0AA0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557866"/>
            <a:ext cx="11525250" cy="475403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20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6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B89A60-FFFC-4404-82AB-F44DD31B59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3963" y="339725"/>
            <a:ext cx="7747000" cy="45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en-US" noProof="0"/>
              <a:t>Click to enter Headline</a:t>
            </a:r>
          </a:p>
        </p:txBody>
      </p:sp>
    </p:spTree>
    <p:extLst>
      <p:ext uri="{BB962C8B-B14F-4D97-AF65-F5344CB8AC3E}">
        <p14:creationId xmlns:p14="http://schemas.microsoft.com/office/powerpoint/2010/main" val="382187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E193E9-59BB-4828-91D2-7A6EBE2FF8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01933" y="1557866"/>
            <a:ext cx="4856692" cy="475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to add picture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E7A6938-E99A-4DC3-B19A-675822AFE0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3963" y="339725"/>
            <a:ext cx="7747000" cy="45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en-US" noProof="0"/>
              <a:t>Click to enter Headline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FF4CBF-1594-493C-B5D1-40124E52A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890757"/>
            <a:ext cx="11525250" cy="376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enter Subheader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15242DF6-704D-41A3-917F-BF000583CA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557866"/>
            <a:ext cx="6483418" cy="475403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20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6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0129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E193E9-59BB-4828-91D2-7A6EBE2FF8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3375" y="1557866"/>
            <a:ext cx="4856692" cy="4754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to add picture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4849DC3-E95F-4A22-B93F-377F9F09A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3963" y="339725"/>
            <a:ext cx="7747000" cy="45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en-US" noProof="0"/>
              <a:t>Click to enter 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2073C5-471E-4E2A-A89F-5084A6A8D8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890757"/>
            <a:ext cx="11525250" cy="376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enter Subheader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DBAA484F-0E75-43A5-9090-6E711E261E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75207" y="1557866"/>
            <a:ext cx="6483418" cy="475403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20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6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670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0C9ED9-63D8-43EE-92D5-62DE84F5838B}"/>
              </a:ext>
            </a:extLst>
          </p:cNvPr>
          <p:cNvSpPr/>
          <p:nvPr userDrawn="1"/>
        </p:nvSpPr>
        <p:spPr>
          <a:xfrm>
            <a:off x="640080" y="1270000"/>
            <a:ext cx="3108960" cy="14427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3142A1-5601-4BE1-A35C-2280D6033535}"/>
              </a:ext>
            </a:extLst>
          </p:cNvPr>
          <p:cNvSpPr/>
          <p:nvPr userDrawn="1"/>
        </p:nvSpPr>
        <p:spPr>
          <a:xfrm>
            <a:off x="8442960" y="1270000"/>
            <a:ext cx="3108960" cy="14427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BA1C3-6704-4E9B-B104-17F787DF5E0F}"/>
              </a:ext>
            </a:extLst>
          </p:cNvPr>
          <p:cNvSpPr/>
          <p:nvPr userDrawn="1"/>
        </p:nvSpPr>
        <p:spPr>
          <a:xfrm>
            <a:off x="4541520" y="1270000"/>
            <a:ext cx="3108960" cy="14427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C8836-4488-476C-996D-AF93DC082672}"/>
              </a:ext>
            </a:extLst>
          </p:cNvPr>
          <p:cNvSpPr/>
          <p:nvPr userDrawn="1"/>
        </p:nvSpPr>
        <p:spPr>
          <a:xfrm>
            <a:off x="640080" y="2753360"/>
            <a:ext cx="3108960" cy="2834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72E0D-170E-4B36-B575-A6C5EFF83009}"/>
              </a:ext>
            </a:extLst>
          </p:cNvPr>
          <p:cNvSpPr/>
          <p:nvPr userDrawn="1"/>
        </p:nvSpPr>
        <p:spPr>
          <a:xfrm>
            <a:off x="8442960" y="2753360"/>
            <a:ext cx="3108960" cy="2834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8EA4A-0BF0-4B2D-9D3E-6BF3549F4B9C}"/>
              </a:ext>
            </a:extLst>
          </p:cNvPr>
          <p:cNvSpPr/>
          <p:nvPr userDrawn="1"/>
        </p:nvSpPr>
        <p:spPr>
          <a:xfrm>
            <a:off x="4541520" y="2753360"/>
            <a:ext cx="3108960" cy="2834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68052-FF76-496D-A369-670FCAD49044}"/>
              </a:ext>
            </a:extLst>
          </p:cNvPr>
          <p:cNvSpPr/>
          <p:nvPr userDrawn="1"/>
        </p:nvSpPr>
        <p:spPr>
          <a:xfrm>
            <a:off x="640080" y="5775960"/>
            <a:ext cx="10911840" cy="472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33C2DA8-1BDD-40C1-A99E-0FA002BEA7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438" y="1341438"/>
            <a:ext cx="2981325" cy="1309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EE9901E-88A7-46A5-B8D1-D58D7714E6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5337" y="1336516"/>
            <a:ext cx="2981325" cy="1309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74BD137-5386-4201-AFB3-4B28F4E992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6777" y="1349693"/>
            <a:ext cx="2981325" cy="13096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5D567BA-4F10-4151-9C6B-DB108EF00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" y="2753361"/>
            <a:ext cx="3109595" cy="283464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6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A21AE28-4D9D-4ADD-948F-F78CE6E5D1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1201" y="2753360"/>
            <a:ext cx="3109595" cy="283464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6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AE9DC3A-9634-4F0D-8E54-5E6BB1E461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2641" y="2753360"/>
            <a:ext cx="3109595" cy="283464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6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58BF8561-963D-4276-9FC5-F4B46D983A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080" y="5775960"/>
            <a:ext cx="10911840" cy="47244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 sz="2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F85CC3EE-912D-459F-AA33-FC6D616C9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3963" y="339725"/>
            <a:ext cx="7747000" cy="45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enter</a:t>
            </a:r>
            <a:r>
              <a:rPr lang="de-DE" dirty="0"/>
              <a:t>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12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CE6240-7DDC-40C4-8EF2-567D4C03149B}"/>
              </a:ext>
            </a:extLst>
          </p:cNvPr>
          <p:cNvSpPr/>
          <p:nvPr userDrawn="1"/>
        </p:nvSpPr>
        <p:spPr>
          <a:xfrm>
            <a:off x="1061719" y="1254760"/>
            <a:ext cx="2087880" cy="48768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2ECA2B3C-79AC-4C97-8F12-E5BDB82B2D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1720" y="1899921"/>
            <a:ext cx="2087880" cy="283464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131D761-A1CE-4063-9866-661C6D521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1947" y="1899921"/>
            <a:ext cx="2087880" cy="283464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A39F4CE3-658D-4C1C-BF92-26407A73E0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2174" y="1899921"/>
            <a:ext cx="2087880" cy="283464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1F0755DC-A7AA-45D3-AF97-56F80C60D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2402" y="1899921"/>
            <a:ext cx="2087880" cy="283464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A9F305C-4A85-42AB-8E37-871D2A1B81E5}"/>
              </a:ext>
            </a:extLst>
          </p:cNvPr>
          <p:cNvSpPr/>
          <p:nvPr userDrawn="1"/>
        </p:nvSpPr>
        <p:spPr>
          <a:xfrm rot="10800000">
            <a:off x="1061720" y="4948926"/>
            <a:ext cx="2087880" cy="2682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5F8323B2-39F5-4175-A2CE-49857013D6BB}"/>
              </a:ext>
            </a:extLst>
          </p:cNvPr>
          <p:cNvSpPr/>
          <p:nvPr userDrawn="1"/>
        </p:nvSpPr>
        <p:spPr>
          <a:xfrm rot="10800000">
            <a:off x="3721947" y="4948926"/>
            <a:ext cx="2087880" cy="2682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0DEEC1CD-54C3-4EEC-9CB7-67938D92BD82}"/>
              </a:ext>
            </a:extLst>
          </p:cNvPr>
          <p:cNvSpPr/>
          <p:nvPr userDrawn="1"/>
        </p:nvSpPr>
        <p:spPr>
          <a:xfrm rot="10800000">
            <a:off x="6382173" y="4943846"/>
            <a:ext cx="2087880" cy="2682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807C1B5A-7398-440B-A0FC-DA8580675861}"/>
              </a:ext>
            </a:extLst>
          </p:cNvPr>
          <p:cNvSpPr/>
          <p:nvPr userDrawn="1"/>
        </p:nvSpPr>
        <p:spPr>
          <a:xfrm rot="10800000">
            <a:off x="9042399" y="4897123"/>
            <a:ext cx="2087880" cy="2682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E4A355-923D-4472-AB0E-CBB3DEF4C47B}"/>
              </a:ext>
            </a:extLst>
          </p:cNvPr>
          <p:cNvSpPr/>
          <p:nvPr userDrawn="1"/>
        </p:nvSpPr>
        <p:spPr>
          <a:xfrm>
            <a:off x="1061719" y="5262880"/>
            <a:ext cx="2087880" cy="1061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84939F9-5DD8-4C31-B858-4C679C6A7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1719" y="5262881"/>
            <a:ext cx="2087880" cy="106172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1F4E79"/>
              </a:buClr>
              <a:buFont typeface="Wingdings" panose="05000000000000000000" pitchFamily="2" charset="2"/>
              <a:buNone/>
              <a:defRPr sz="2000" b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A64C23-1C9D-4E61-810F-D6094FF28B7B}"/>
              </a:ext>
            </a:extLst>
          </p:cNvPr>
          <p:cNvSpPr/>
          <p:nvPr userDrawn="1"/>
        </p:nvSpPr>
        <p:spPr>
          <a:xfrm>
            <a:off x="3721947" y="5262880"/>
            <a:ext cx="2087880" cy="1061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C2569E6E-35DC-49E5-A34F-08AFC31070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1947" y="5262881"/>
            <a:ext cx="2087880" cy="106172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1F4E79"/>
              </a:buClr>
              <a:buFont typeface="Wingdings" panose="05000000000000000000" pitchFamily="2" charset="2"/>
              <a:buNone/>
              <a:defRPr sz="2000" b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FB8BFF-C5D2-42A9-9203-348D888EDCAC}"/>
              </a:ext>
            </a:extLst>
          </p:cNvPr>
          <p:cNvSpPr/>
          <p:nvPr userDrawn="1"/>
        </p:nvSpPr>
        <p:spPr>
          <a:xfrm>
            <a:off x="6382173" y="5262880"/>
            <a:ext cx="2087880" cy="1061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71387E7-C929-4F51-848C-5BAB7E2634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2173" y="5262881"/>
            <a:ext cx="2087880" cy="106172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1F4E79"/>
              </a:buClr>
              <a:buFont typeface="Wingdings" panose="05000000000000000000" pitchFamily="2" charset="2"/>
              <a:buNone/>
              <a:defRPr sz="2000" b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C41E01-96CB-4FC1-87F3-9CA7A81BAF73}"/>
              </a:ext>
            </a:extLst>
          </p:cNvPr>
          <p:cNvSpPr/>
          <p:nvPr userDrawn="1"/>
        </p:nvSpPr>
        <p:spPr>
          <a:xfrm>
            <a:off x="9042399" y="5212081"/>
            <a:ext cx="2087880" cy="1061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CAA91AEB-59B2-4417-AE33-31638AEFE4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42399" y="5212082"/>
            <a:ext cx="2087880" cy="106172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1F4E79"/>
              </a:buClr>
              <a:buFont typeface="Wingdings" panose="05000000000000000000" pitchFamily="2" charset="2"/>
              <a:buNone/>
              <a:defRPr sz="2000" b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EA9BD56B-A675-4FC0-80FD-1A05B9AC63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3963" y="339725"/>
            <a:ext cx="7747000" cy="45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enter</a:t>
            </a:r>
            <a:r>
              <a:rPr lang="de-DE" dirty="0"/>
              <a:t> Headline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D28CE-9F97-4A20-87E8-9ABE69D602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2038" y="1254125"/>
            <a:ext cx="2087562" cy="48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/>
            <a:r>
              <a:rPr lang="de-D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Click to </a:t>
            </a:r>
            <a:r>
              <a:rPr lang="de-DE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edit</a:t>
            </a:r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9C0765-A90D-4574-9250-00F101A7E28D}"/>
              </a:ext>
            </a:extLst>
          </p:cNvPr>
          <p:cNvSpPr/>
          <p:nvPr userDrawn="1"/>
        </p:nvSpPr>
        <p:spPr>
          <a:xfrm>
            <a:off x="3721947" y="1254760"/>
            <a:ext cx="2087880" cy="48768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2B0D3EB2-4897-4F9C-ACF8-091324FB7B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2266" y="1254125"/>
            <a:ext cx="2087562" cy="48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/>
            <a:r>
              <a:rPr lang="de-D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Click to </a:t>
            </a:r>
            <a:r>
              <a:rPr lang="de-DE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edit</a:t>
            </a:r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368E5D-5D02-42A1-B302-829BCBE0C18E}"/>
              </a:ext>
            </a:extLst>
          </p:cNvPr>
          <p:cNvSpPr/>
          <p:nvPr userDrawn="1"/>
        </p:nvSpPr>
        <p:spPr>
          <a:xfrm>
            <a:off x="6382173" y="1254125"/>
            <a:ext cx="2087880" cy="48768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9778AE94-5D7E-4B16-B8E9-4CFA9D3ED4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82492" y="1253490"/>
            <a:ext cx="2087562" cy="48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/>
            <a:r>
              <a:rPr lang="de-D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Click to </a:t>
            </a:r>
            <a:r>
              <a:rPr lang="de-DE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edit</a:t>
            </a:r>
            <a:endParaRPr lang="en-GB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EC86B71-F3B5-40B5-A867-AEB14D46690C}"/>
              </a:ext>
            </a:extLst>
          </p:cNvPr>
          <p:cNvSpPr/>
          <p:nvPr userDrawn="1"/>
        </p:nvSpPr>
        <p:spPr>
          <a:xfrm>
            <a:off x="9042081" y="1253490"/>
            <a:ext cx="2087880" cy="48768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C3A9E058-BAD2-4DD0-815F-0DFE051415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42400" y="1252855"/>
            <a:ext cx="2087562" cy="488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/>
            <a:r>
              <a:rPr lang="de-D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Click to </a:t>
            </a:r>
            <a:r>
              <a:rPr lang="de-DE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48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_detail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C9D5E66-38DB-46B8-B437-D606314810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3963" y="339725"/>
            <a:ext cx="7747000" cy="45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de-DE" dirty="0"/>
              <a:t>Click to </a:t>
            </a:r>
            <a:r>
              <a:rPr lang="de-DE" dirty="0" err="1"/>
              <a:t>enter</a:t>
            </a:r>
            <a:r>
              <a:rPr lang="de-DE" dirty="0"/>
              <a:t>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93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00386878-3B07-476C-A056-41E84BBBAE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990724"/>
            <a:ext cx="4755092" cy="359634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1F4E79"/>
              </a:buClr>
              <a:buFont typeface="+mj-lt"/>
              <a:buAutoNum type="arabicPeriod"/>
              <a:defRPr sz="180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1F4E79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0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C011663-4142-42FC-AFB6-C6BB48A647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7675" y="1990725"/>
            <a:ext cx="5394325" cy="287083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C13475A-2273-4C04-B365-BFC803D50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3963" y="339725"/>
            <a:ext cx="7747000" cy="455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de-DE" dirty="0"/>
              <a:t>Agenda</a:t>
            </a:r>
            <a:endParaRPr lang="en-GB" dirty="0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8DA8A106-DBD5-4F65-8BC6-8F11EDA02DB3}"/>
              </a:ext>
            </a:extLst>
          </p:cNvPr>
          <p:cNvSpPr txBox="1"/>
          <p:nvPr userDrawn="1"/>
        </p:nvSpPr>
        <p:spPr>
          <a:xfrm>
            <a:off x="335561" y="1270932"/>
            <a:ext cx="10796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33475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283034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178A4-C14C-4FA6-84B6-ABCA2A5905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5182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D69A58-2045-4271-A316-56DC4F487AD4}"/>
              </a:ext>
            </a:extLst>
          </p:cNvPr>
          <p:cNvSpPr/>
          <p:nvPr userDrawn="1"/>
        </p:nvSpPr>
        <p:spPr>
          <a:xfrm>
            <a:off x="0" y="4871720"/>
            <a:ext cx="12192000" cy="14325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9D246F-CAA8-4EE5-A16C-BEA2601A07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4871720"/>
            <a:ext cx="11517312" cy="14325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en-US" noProof="0" dirty="0"/>
              <a:t>Preserve Progress, strive for excellence</a:t>
            </a:r>
          </a:p>
        </p:txBody>
      </p:sp>
    </p:spTree>
    <p:extLst>
      <p:ext uri="{BB962C8B-B14F-4D97-AF65-F5344CB8AC3E}">
        <p14:creationId xmlns:p14="http://schemas.microsoft.com/office/powerpoint/2010/main" val="78915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>
                <a:sym typeface="DengXian" panose="02010600030101010101" pitchFamily="2" charset="-122"/>
              </a:rPr>
              <a:t>编辑母版文本样式</a:t>
            </a:r>
          </a:p>
          <a:p>
            <a:pPr lvl="1"/>
            <a:r>
              <a:rPr lang="zh-CN" altLang="de-DE">
                <a:sym typeface="DengXian" panose="02010600030101010101" pitchFamily="2" charset="-122"/>
              </a:rPr>
              <a:t>第二级</a:t>
            </a:r>
          </a:p>
          <a:p>
            <a:pPr lvl="2"/>
            <a:r>
              <a:rPr lang="zh-CN" altLang="de-DE">
                <a:sym typeface="DengXian" panose="02010600030101010101" pitchFamily="2" charset="-122"/>
              </a:rPr>
              <a:t>第三级</a:t>
            </a:r>
          </a:p>
          <a:p>
            <a:pPr lvl="3"/>
            <a:r>
              <a:rPr lang="zh-CN" altLang="de-DE">
                <a:sym typeface="DengXian" panose="02010600030101010101" pitchFamily="2" charset="-122"/>
              </a:rPr>
              <a:t>第四级</a:t>
            </a:r>
          </a:p>
          <a:p>
            <a:pPr lvl="4"/>
            <a:r>
              <a:rPr lang="zh-CN" altLang="de-DE">
                <a:sym typeface="DengXian" panose="02010600030101010101" pitchFamily="2" charset="-122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 panose="020B0503020204020204" pitchFamily="34" charset="-122"/>
              </a:rPr>
              <a:t>[Internal use only]</a:t>
            </a:r>
            <a:endParaRPr kumimoji="0" lang="de-DE" alt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Arial" panose="020B0604020202020204" pitchFamily="34" charset="0"/>
              </a:rPr>
              <a:t>Copyright- ©Hongfa2020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 panose="020B0503020204020204" pitchFamily="34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de-DE" sz="800" dirty="0">
                <a:solidFill>
                  <a:srgbClr val="000000"/>
                </a:solidFill>
                <a:sym typeface="Arial" panose="020B0604020202020204" pitchFamily="34" charset="0"/>
              </a:rPr>
              <a:t>VER</a:t>
            </a:r>
            <a:r>
              <a:rPr lang="zh-CN" altLang="en-US" sz="800" dirty="0">
                <a:solidFill>
                  <a:srgbClr val="000000"/>
                </a:solidFill>
                <a:sym typeface="Arial" panose="020B0604020202020204" pitchFamily="34" charset="0"/>
              </a:rPr>
              <a:t>：</a:t>
            </a:r>
            <a:r>
              <a:rPr lang="en-US" altLang="de-DE" sz="800" dirty="0">
                <a:solidFill>
                  <a:srgbClr val="000000"/>
                </a:solidFill>
                <a:sym typeface="Arial" panose="020B0604020202020204" pitchFamily="34" charset="0"/>
              </a:rPr>
              <a:t>2020-02-03</a:t>
            </a:r>
          </a:p>
          <a:p>
            <a:pPr>
              <a:defRPr/>
            </a:pPr>
            <a:r>
              <a:rPr lang="en-US" altLang="de-DE" sz="800" dirty="0">
                <a:solidFill>
                  <a:srgbClr val="000000"/>
                </a:solidFill>
                <a:sym typeface="Arial" panose="020B0604020202020204" pitchFamily="34" charset="0"/>
              </a:rPr>
              <a:t>Hongfa Europe GmbH</a:t>
            </a:r>
            <a:endParaRPr lang="de-DE" altLang="en-US" sz="1800" dirty="0">
              <a:solidFill>
                <a:srgbClr val="000000"/>
              </a:solidFill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08D92EC7-FAF0-4317-AECB-C0B7154FB0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92188"/>
            <a:ext cx="72167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A41972F0-A113-45C1-9880-F36E032F5B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4921250" y="1470025"/>
            <a:ext cx="7270750" cy="3825875"/>
          </a:xfrm>
          <a:custGeom>
            <a:avLst/>
            <a:gdLst>
              <a:gd name="T0" fmla="*/ 0 w 9542"/>
              <a:gd name="T1" fmla="*/ 0 h 4998"/>
              <a:gd name="T2" fmla="*/ 2147483646 w 9542"/>
              <a:gd name="T3" fmla="*/ 0 h 4998"/>
              <a:gd name="T4" fmla="*/ 2147483646 w 9542"/>
              <a:gd name="T5" fmla="*/ 2147483646 h 4998"/>
              <a:gd name="T6" fmla="*/ 0 w 9542"/>
              <a:gd name="T7" fmla="*/ 2147483646 h 4998"/>
              <a:gd name="T8" fmla="*/ 0 w 9542"/>
              <a:gd name="T9" fmla="*/ 0 h 4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42"/>
              <a:gd name="T16" fmla="*/ 0 h 4998"/>
              <a:gd name="T17" fmla="*/ 9542 w 9542"/>
              <a:gd name="T18" fmla="*/ 4998 h 4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42" h="4998">
                <a:moveTo>
                  <a:pt x="0" y="0"/>
                </a:moveTo>
                <a:lnTo>
                  <a:pt x="9542" y="0"/>
                </a:lnTo>
                <a:lnTo>
                  <a:pt x="7722" y="4998"/>
                </a:lnTo>
                <a:lnTo>
                  <a:pt x="0" y="4998"/>
                </a:lnTo>
                <a:lnTo>
                  <a:pt x="0" y="0"/>
                </a:lnTo>
                <a:close/>
              </a:path>
            </a:pathLst>
          </a:custGeom>
          <a:solidFill>
            <a:srgbClr val="0078C8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/>
          <a:lstStyle/>
          <a:p>
            <a:endParaRPr lang="de-DE"/>
          </a:p>
        </p:txBody>
      </p:sp>
      <p:grpSp>
        <p:nvGrpSpPr>
          <p:cNvPr id="9" name="组合 48">
            <a:extLst>
              <a:ext uri="{FF2B5EF4-FFF2-40B4-BE49-F238E27FC236}">
                <a16:creationId xmlns:a16="http://schemas.microsoft.com/office/drawing/2014/main" id="{39851D14-7622-4F55-9A4B-9A104FF915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135813" y="5384800"/>
            <a:ext cx="5056187" cy="314325"/>
            <a:chOff x="0" y="0"/>
            <a:chExt cx="5055801" cy="315790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857AAA0-D9FF-4770-98C4-46987819D7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48079" y="0"/>
              <a:ext cx="807722" cy="315790"/>
            </a:xfrm>
            <a:custGeom>
              <a:avLst/>
              <a:gdLst>
                <a:gd name="T0" fmla="*/ 0 w 1061"/>
                <a:gd name="T1" fmla="*/ 0 h 413"/>
                <a:gd name="T2" fmla="*/ 614905588 w 1061"/>
                <a:gd name="T3" fmla="*/ 0 h 413"/>
                <a:gd name="T4" fmla="*/ 527392983 w 1061"/>
                <a:gd name="T5" fmla="*/ 241460833 h 413"/>
                <a:gd name="T6" fmla="*/ 0 w 1061"/>
                <a:gd name="T7" fmla="*/ 241460833 h 413"/>
                <a:gd name="T8" fmla="*/ 0 w 1061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1"/>
                <a:gd name="T16" fmla="*/ 0 h 413"/>
                <a:gd name="T17" fmla="*/ 1061 w 1061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1" h="413">
                  <a:moveTo>
                    <a:pt x="0" y="0"/>
                  </a:moveTo>
                  <a:lnTo>
                    <a:pt x="1061" y="0"/>
                  </a:lnTo>
                  <a:lnTo>
                    <a:pt x="910" y="413"/>
                  </a:lnTo>
                  <a:lnTo>
                    <a:pt x="0" y="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C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3AA1E93-27B7-427F-AF9E-1AEA7F5443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26100" y="0"/>
              <a:ext cx="921978" cy="315790"/>
            </a:xfrm>
            <a:custGeom>
              <a:avLst/>
              <a:gdLst>
                <a:gd name="T0" fmla="*/ 87088823 w 1210"/>
                <a:gd name="T1" fmla="*/ 0 h 413"/>
                <a:gd name="T2" fmla="*/ 702515233 w 1210"/>
                <a:gd name="T3" fmla="*/ 0 h 413"/>
                <a:gd name="T4" fmla="*/ 615426411 w 1210"/>
                <a:gd name="T5" fmla="*/ 241460833 h 413"/>
                <a:gd name="T6" fmla="*/ 0 w 1210"/>
                <a:gd name="T7" fmla="*/ 241460833 h 413"/>
                <a:gd name="T8" fmla="*/ 87088823 w 121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0"/>
                <a:gd name="T16" fmla="*/ 0 h 413"/>
                <a:gd name="T17" fmla="*/ 1210 w 121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0" h="413">
                  <a:moveTo>
                    <a:pt x="150" y="0"/>
                  </a:moveTo>
                  <a:lnTo>
                    <a:pt x="1210" y="0"/>
                  </a:lnTo>
                  <a:lnTo>
                    <a:pt x="1060" y="413"/>
                  </a:lnTo>
                  <a:lnTo>
                    <a:pt x="0" y="41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19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AF28061-3C41-4F2E-9DED-1883010875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05710" y="0"/>
              <a:ext cx="921978" cy="315790"/>
            </a:xfrm>
            <a:custGeom>
              <a:avLst/>
              <a:gdLst>
                <a:gd name="T0" fmla="*/ 87669440 w 1210"/>
                <a:gd name="T1" fmla="*/ 0 h 413"/>
                <a:gd name="T2" fmla="*/ 702515233 w 1210"/>
                <a:gd name="T3" fmla="*/ 0 h 413"/>
                <a:gd name="T4" fmla="*/ 615426411 w 1210"/>
                <a:gd name="T5" fmla="*/ 241460833 h 413"/>
                <a:gd name="T6" fmla="*/ 0 w 1210"/>
                <a:gd name="T7" fmla="*/ 241460833 h 413"/>
                <a:gd name="T8" fmla="*/ 87669440 w 121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0"/>
                <a:gd name="T16" fmla="*/ 0 h 413"/>
                <a:gd name="T17" fmla="*/ 1210 w 121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0" h="413">
                  <a:moveTo>
                    <a:pt x="151" y="0"/>
                  </a:moveTo>
                  <a:lnTo>
                    <a:pt x="1210" y="0"/>
                  </a:lnTo>
                  <a:lnTo>
                    <a:pt x="1060" y="413"/>
                  </a:lnTo>
                  <a:lnTo>
                    <a:pt x="0" y="4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0ACCA84D-EB84-4269-9EA9-98BFEA38DB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85319" y="0"/>
              <a:ext cx="921978" cy="315790"/>
            </a:xfrm>
            <a:custGeom>
              <a:avLst/>
              <a:gdLst>
                <a:gd name="T0" fmla="*/ 87088823 w 1210"/>
                <a:gd name="T1" fmla="*/ 0 h 413"/>
                <a:gd name="T2" fmla="*/ 702515233 w 1210"/>
                <a:gd name="T3" fmla="*/ 0 h 413"/>
                <a:gd name="T4" fmla="*/ 614845793 w 1210"/>
                <a:gd name="T5" fmla="*/ 241460833 h 413"/>
                <a:gd name="T6" fmla="*/ 0 w 1210"/>
                <a:gd name="T7" fmla="*/ 241460833 h 413"/>
                <a:gd name="T8" fmla="*/ 87088823 w 121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0"/>
                <a:gd name="T16" fmla="*/ 0 h 413"/>
                <a:gd name="T17" fmla="*/ 1210 w 121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0" h="413">
                  <a:moveTo>
                    <a:pt x="150" y="0"/>
                  </a:moveTo>
                  <a:lnTo>
                    <a:pt x="1210" y="0"/>
                  </a:lnTo>
                  <a:lnTo>
                    <a:pt x="1059" y="413"/>
                  </a:lnTo>
                  <a:lnTo>
                    <a:pt x="0" y="41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72964DEB-30A1-4656-873A-194ED765136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0"/>
              <a:ext cx="1486907" cy="315790"/>
            </a:xfrm>
            <a:custGeom>
              <a:avLst/>
              <a:gdLst>
                <a:gd name="T0" fmla="*/ 87796139 w 1950"/>
                <a:gd name="T1" fmla="*/ 0 h 413"/>
                <a:gd name="T2" fmla="*/ 1133790988 w 1950"/>
                <a:gd name="T3" fmla="*/ 0 h 413"/>
                <a:gd name="T4" fmla="*/ 1045994849 w 1950"/>
                <a:gd name="T5" fmla="*/ 241460833 h 413"/>
                <a:gd name="T6" fmla="*/ 0 w 1950"/>
                <a:gd name="T7" fmla="*/ 241460833 h 413"/>
                <a:gd name="T8" fmla="*/ 87796139 w 1950"/>
                <a:gd name="T9" fmla="*/ 0 h 4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0"/>
                <a:gd name="T16" fmla="*/ 0 h 413"/>
                <a:gd name="T17" fmla="*/ 1950 w 1950"/>
                <a:gd name="T18" fmla="*/ 413 h 4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0" h="413">
                  <a:moveTo>
                    <a:pt x="151" y="0"/>
                  </a:moveTo>
                  <a:lnTo>
                    <a:pt x="1950" y="0"/>
                  </a:lnTo>
                  <a:lnTo>
                    <a:pt x="1799" y="413"/>
                  </a:lnTo>
                  <a:lnTo>
                    <a:pt x="0" y="4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5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</p:grpSp>
      <p:grpSp>
        <p:nvGrpSpPr>
          <p:cNvPr id="15" name="组合 47">
            <a:extLst>
              <a:ext uri="{FF2B5EF4-FFF2-40B4-BE49-F238E27FC236}">
                <a16:creationId xmlns:a16="http://schemas.microsoft.com/office/drawing/2014/main" id="{3B51B5FF-95B1-4625-B8EF-5A9113028E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56250" y="944563"/>
            <a:ext cx="6635750" cy="509587"/>
            <a:chOff x="0" y="0"/>
            <a:chExt cx="6636333" cy="510548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4E98F0F-3CF2-4D35-BED8-8201EB48D4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0" y="37749"/>
              <a:ext cx="6636333" cy="411002"/>
            </a:xfrm>
            <a:custGeom>
              <a:avLst/>
              <a:gdLst>
                <a:gd name="T0" fmla="*/ 2147483646 w 8708"/>
                <a:gd name="T1" fmla="*/ 0 h 537"/>
                <a:gd name="T2" fmla="*/ 2147483646 w 8708"/>
                <a:gd name="T3" fmla="*/ 314567307 h 537"/>
                <a:gd name="T4" fmla="*/ 0 w 8708"/>
                <a:gd name="T5" fmla="*/ 314567307 h 537"/>
                <a:gd name="T6" fmla="*/ 0 w 8708"/>
                <a:gd name="T7" fmla="*/ 0 h 537"/>
                <a:gd name="T8" fmla="*/ 2147483646 w 8708"/>
                <a:gd name="T9" fmla="*/ 0 h 5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08"/>
                <a:gd name="T16" fmla="*/ 0 h 537"/>
                <a:gd name="T17" fmla="*/ 8708 w 8708"/>
                <a:gd name="T18" fmla="*/ 537 h 5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08" h="537">
                  <a:moveTo>
                    <a:pt x="8708" y="0"/>
                  </a:moveTo>
                  <a:lnTo>
                    <a:pt x="8513" y="537"/>
                  </a:lnTo>
                  <a:lnTo>
                    <a:pt x="0" y="537"/>
                  </a:lnTo>
                  <a:lnTo>
                    <a:pt x="0" y="0"/>
                  </a:lnTo>
                  <a:lnTo>
                    <a:pt x="8708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/>
            <a:lstStyle/>
            <a:p>
              <a:endParaRPr lang="de-DE"/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B97F9280-D443-46DC-BC3B-74F22B1E5F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83501" y="0"/>
              <a:ext cx="5625361" cy="51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91404" tIns="45702" rIns="91404" bIns="45702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DengXian" panose="02010600030101010101" pitchFamily="2" charset="-122"/>
                  <a:ea typeface="DengXian" panose="02010600030101010101" pitchFamily="2" charset="-122"/>
                  <a:sym typeface="DengXian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de-DE" sz="1400" b="1" dirty="0">
                  <a:solidFill>
                    <a:srgbClr val="312D2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PERSEVERE FOR PROGRESS, STRIVE FOR EXCELLENCE!</a:t>
              </a:r>
              <a:endParaRPr lang="zh-CN" altLang="en-US" sz="1400" b="1" dirty="0">
                <a:solidFill>
                  <a:srgbClr val="312D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</p:grpSp>
      <p:sp>
        <p:nvSpPr>
          <p:cNvPr id="19" name="TextBox 37">
            <a:extLst>
              <a:ext uri="{FF2B5EF4-FFF2-40B4-BE49-F238E27FC236}">
                <a16:creationId xmlns:a16="http://schemas.microsoft.com/office/drawing/2014/main" id="{936682C0-C359-4D9F-870E-15EF856DA9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1300" y="6091238"/>
            <a:ext cx="184731" cy="25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DengXian Light" panose="02010600030101010101" pitchFamily="2" charset="-122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sym typeface="DengXian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DengXian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DengXian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DengXian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DengXian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DengXian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93">
            <a:extLst>
              <a:ext uri="{FF2B5EF4-FFF2-40B4-BE49-F238E27FC236}">
                <a16:creationId xmlns:a16="http://schemas.microsoft.com/office/drawing/2014/main" id="{84C84EDC-1EDB-462E-B9FF-7B7B8E38024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24625"/>
            <a:ext cx="12192000" cy="360363"/>
          </a:xfrm>
          <a:prstGeom prst="rect">
            <a:avLst/>
          </a:prstGeom>
          <a:gradFill rotWithShape="1"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700">
              <a:solidFill>
                <a:srgbClr val="FFFFFF"/>
              </a:solidFill>
            </a:endParaRPr>
          </a:p>
        </p:txBody>
      </p:sp>
      <p:sp>
        <p:nvSpPr>
          <p:cNvPr id="8" name="矩形 194">
            <a:extLst>
              <a:ext uri="{FF2B5EF4-FFF2-40B4-BE49-F238E27FC236}">
                <a16:creationId xmlns:a16="http://schemas.microsoft.com/office/drawing/2014/main" id="{EF01ED3A-F2BA-4189-964B-3824C5DFAD7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96063"/>
            <a:ext cx="12192000" cy="288925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700">
              <a:solidFill>
                <a:srgbClr val="FFFFFF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1F311E7-C854-4C38-B266-FF79470E0C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58463" y="6492875"/>
            <a:ext cx="11525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16" tIns="45708" rIns="91416" bIns="4570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900" b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grpSp>
        <p:nvGrpSpPr>
          <p:cNvPr id="10" name="组合 102">
            <a:extLst>
              <a:ext uri="{FF2B5EF4-FFF2-40B4-BE49-F238E27FC236}">
                <a16:creationId xmlns:a16="http://schemas.microsoft.com/office/drawing/2014/main" id="{1B6860C1-44A5-4032-9857-304A000FCC6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7938" y="342900"/>
            <a:ext cx="1136651" cy="414338"/>
            <a:chOff x="0" y="0"/>
            <a:chExt cx="1139748" cy="414616"/>
          </a:xfrm>
        </p:grpSpPr>
        <p:grpSp>
          <p:nvGrpSpPr>
            <p:cNvPr id="11" name="组合 187">
              <a:extLst>
                <a:ext uri="{FF2B5EF4-FFF2-40B4-BE49-F238E27FC236}">
                  <a16:creationId xmlns:a16="http://schemas.microsoft.com/office/drawing/2014/main" id="{AE58086A-ABD2-4EE3-9A77-449D650CA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139748" cy="414616"/>
              <a:chOff x="0" y="0"/>
              <a:chExt cx="1519466" cy="552821"/>
            </a:xfrm>
          </p:grpSpPr>
          <p:sp>
            <p:nvSpPr>
              <p:cNvPr id="13" name="矩形 188">
                <a:extLst>
                  <a:ext uri="{FF2B5EF4-FFF2-40B4-BE49-F238E27FC236}">
                    <a16:creationId xmlns:a16="http://schemas.microsoft.com/office/drawing/2014/main" id="{592BE7A2-7436-4BC7-A33F-16EF3CE1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54327" cy="552449"/>
              </a:xfrm>
              <a:prstGeom prst="rect">
                <a:avLst/>
              </a:prstGeom>
              <a:gradFill rotWithShape="1">
                <a:gsLst>
                  <a:gs pos="0">
                    <a:srgbClr val="04B5EC"/>
                  </a:gs>
                  <a:gs pos="100000">
                    <a:srgbClr val="2E7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de-DE" altLang="de-DE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五边形 189">
                <a:extLst>
                  <a:ext uri="{FF2B5EF4-FFF2-40B4-BE49-F238E27FC236}">
                    <a16:creationId xmlns:a16="http://schemas.microsoft.com/office/drawing/2014/main" id="{72787239-4859-438C-B9B1-1E10EF608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653" y="372"/>
                <a:ext cx="404813" cy="552449"/>
              </a:xfrm>
              <a:prstGeom prst="homePlate">
                <a:avLst>
                  <a:gd name="adj" fmla="val 25000"/>
                </a:avLst>
              </a:prstGeom>
              <a:gradFill rotWithShape="1">
                <a:gsLst>
                  <a:gs pos="0">
                    <a:srgbClr val="04B5EC"/>
                  </a:gs>
                  <a:gs pos="100000">
                    <a:srgbClr val="2E7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de-DE" altLang="de-DE" sz="1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4BA42499-317B-4DFE-93FC-5D3FF39E2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31" y="47820"/>
              <a:ext cx="290866" cy="287958"/>
            </a:xfrm>
            <a:custGeom>
              <a:avLst/>
              <a:gdLst>
                <a:gd name="T0" fmla="*/ 9116 w 2390775"/>
                <a:gd name="T1" fmla="*/ 21756 h 2365376"/>
                <a:gd name="T2" fmla="*/ 8692 w 2390775"/>
                <a:gd name="T3" fmla="*/ 20774 h 2365376"/>
                <a:gd name="T4" fmla="*/ 18985 w 2390775"/>
                <a:gd name="T5" fmla="*/ 20652 h 2365376"/>
                <a:gd name="T6" fmla="*/ 17479 w 2390775"/>
                <a:gd name="T7" fmla="*/ 21443 h 2365376"/>
                <a:gd name="T8" fmla="*/ 17911 w 2390775"/>
                <a:gd name="T9" fmla="*/ 20484 h 2365376"/>
                <a:gd name="T10" fmla="*/ 9675 w 2390775"/>
                <a:gd name="T11" fmla="*/ 19484 h 2365376"/>
                <a:gd name="T12" fmla="*/ 9562 w 2390775"/>
                <a:gd name="T13" fmla="*/ 17492 h 2365376"/>
                <a:gd name="T14" fmla="*/ 8731 w 2390775"/>
                <a:gd name="T15" fmla="*/ 16381 h 2365376"/>
                <a:gd name="T16" fmla="*/ 8874 w 2390775"/>
                <a:gd name="T17" fmla="*/ 16914 h 2365376"/>
                <a:gd name="T18" fmla="*/ 8584 w 2390775"/>
                <a:gd name="T19" fmla="*/ 17173 h 2365376"/>
                <a:gd name="T20" fmla="*/ 8013 w 2390775"/>
                <a:gd name="T21" fmla="*/ 16391 h 2365376"/>
                <a:gd name="T22" fmla="*/ 16833 w 2390775"/>
                <a:gd name="T23" fmla="*/ 14957 h 2365376"/>
                <a:gd name="T24" fmla="*/ 16927 w 2390775"/>
                <a:gd name="T25" fmla="*/ 15208 h 2365376"/>
                <a:gd name="T26" fmla="*/ 16232 w 2390775"/>
                <a:gd name="T27" fmla="*/ 15851 h 2365376"/>
                <a:gd name="T28" fmla="*/ 16320 w 2390775"/>
                <a:gd name="T29" fmla="*/ 14844 h 2365376"/>
                <a:gd name="T30" fmla="*/ 14398 w 2390775"/>
                <a:gd name="T31" fmla="*/ 12390 h 2365376"/>
                <a:gd name="T32" fmla="*/ 14646 w 2390775"/>
                <a:gd name="T33" fmla="*/ 16876 h 2365376"/>
                <a:gd name="T34" fmla="*/ 9465 w 2390775"/>
                <a:gd name="T35" fmla="*/ 21099 h 2365376"/>
                <a:gd name="T36" fmla="*/ 8879 w 2390775"/>
                <a:gd name="T37" fmla="*/ 14869 h 2365376"/>
                <a:gd name="T38" fmla="*/ 7840 w 2390775"/>
                <a:gd name="T39" fmla="*/ 16163 h 2365376"/>
                <a:gd name="T40" fmla="*/ 8917 w 2390775"/>
                <a:gd name="T41" fmla="*/ 12868 h 2365376"/>
                <a:gd name="T42" fmla="*/ 12755 w 2390775"/>
                <a:gd name="T43" fmla="*/ 13697 h 2365376"/>
                <a:gd name="T44" fmla="*/ 11184 w 2390775"/>
                <a:gd name="T45" fmla="*/ 8033 h 2365376"/>
                <a:gd name="T46" fmla="*/ 13761 w 2390775"/>
                <a:gd name="T47" fmla="*/ 7794 h 2365376"/>
                <a:gd name="T48" fmla="*/ 13455 w 2390775"/>
                <a:gd name="T49" fmla="*/ 8474 h 2365376"/>
                <a:gd name="T50" fmla="*/ 13864 w 2390775"/>
                <a:gd name="T51" fmla="*/ 8690 h 2365376"/>
                <a:gd name="T52" fmla="*/ 13742 w 2390775"/>
                <a:gd name="T53" fmla="*/ 10209 h 2365376"/>
                <a:gd name="T54" fmla="*/ 12439 w 2390775"/>
                <a:gd name="T55" fmla="*/ 11443 h 2365376"/>
                <a:gd name="T56" fmla="*/ 10987 w 2390775"/>
                <a:gd name="T57" fmla="*/ 10012 h 2365376"/>
                <a:gd name="T58" fmla="*/ 10926 w 2390775"/>
                <a:gd name="T59" fmla="*/ 9018 h 2365376"/>
                <a:gd name="T60" fmla="*/ 11274 w 2390775"/>
                <a:gd name="T61" fmla="*/ 7560 h 2365376"/>
                <a:gd name="T62" fmla="*/ 9133 w 2390775"/>
                <a:gd name="T63" fmla="*/ 6655 h 2365376"/>
                <a:gd name="T64" fmla="*/ 5185 w 2390775"/>
                <a:gd name="T65" fmla="*/ 9460 h 2365376"/>
                <a:gd name="T66" fmla="*/ 3185 w 2390775"/>
                <a:gd name="T67" fmla="*/ 13930 h 2365376"/>
                <a:gd name="T68" fmla="*/ 3798 w 2390775"/>
                <a:gd name="T69" fmla="*/ 18931 h 2365376"/>
                <a:gd name="T70" fmla="*/ 6786 w 2390775"/>
                <a:gd name="T71" fmla="*/ 22734 h 2365376"/>
                <a:gd name="T72" fmla="*/ 11357 w 2390775"/>
                <a:gd name="T73" fmla="*/ 24531 h 2365376"/>
                <a:gd name="T74" fmla="*/ 16298 w 2390775"/>
                <a:gd name="T75" fmla="*/ 23663 h 2365376"/>
                <a:gd name="T76" fmla="*/ 19947 w 2390775"/>
                <a:gd name="T77" fmla="*/ 20497 h 2365376"/>
                <a:gd name="T78" fmla="*/ 21516 w 2390775"/>
                <a:gd name="T79" fmla="*/ 15811 h 2365376"/>
                <a:gd name="T80" fmla="*/ 20410 w 2390775"/>
                <a:gd name="T81" fmla="*/ 10938 h 2365376"/>
                <a:gd name="T82" fmla="*/ 17076 w 2390775"/>
                <a:gd name="T83" fmla="*/ 7434 h 2365376"/>
                <a:gd name="T84" fmla="*/ 12303 w 2390775"/>
                <a:gd name="T85" fmla="*/ 6092 h 2365376"/>
                <a:gd name="T86" fmla="*/ 14645 w 2390775"/>
                <a:gd name="T87" fmla="*/ 4671 h 2365376"/>
                <a:gd name="T88" fmla="*/ 21783 w 2390775"/>
                <a:gd name="T89" fmla="*/ 9957 h 2365376"/>
                <a:gd name="T90" fmla="*/ 23015 w 2390775"/>
                <a:gd name="T91" fmla="*/ 17368 h 2365376"/>
                <a:gd name="T92" fmla="*/ 18350 w 2390775"/>
                <a:gd name="T93" fmla="*/ 24414 h 2365376"/>
                <a:gd name="T94" fmla="*/ 9564 w 2390775"/>
                <a:gd name="T95" fmla="*/ 25910 h 2365376"/>
                <a:gd name="T96" fmla="*/ 1630 w 2390775"/>
                <a:gd name="T97" fmla="*/ 17589 h 2365376"/>
                <a:gd name="T98" fmla="*/ 3723 w 2390775"/>
                <a:gd name="T99" fmla="*/ 8607 h 2365376"/>
                <a:gd name="T100" fmla="*/ 22928 w 2390775"/>
                <a:gd name="T101" fmla="*/ 2373 h 2365376"/>
                <a:gd name="T102" fmla="*/ 21625 w 2390775"/>
                <a:gd name="T103" fmla="*/ 4216 h 2365376"/>
                <a:gd name="T104" fmla="*/ 22947 w 2390775"/>
                <a:gd name="T105" fmla="*/ 6322 h 2365376"/>
                <a:gd name="T106" fmla="*/ 25455 w 2390775"/>
                <a:gd name="T107" fmla="*/ 5632 h 2365376"/>
                <a:gd name="T108" fmla="*/ 25689 w 2390775"/>
                <a:gd name="T109" fmla="*/ 3447 h 2365376"/>
                <a:gd name="T110" fmla="*/ 25250 w 2390775"/>
                <a:gd name="T111" fmla="*/ 1401 h 2365376"/>
                <a:gd name="T112" fmla="*/ 26259 w 2390775"/>
                <a:gd name="T113" fmla="*/ 2199 h 2365376"/>
                <a:gd name="T114" fmla="*/ 26371 w 2390775"/>
                <a:gd name="T115" fmla="*/ 6355 h 2365376"/>
                <a:gd name="T116" fmla="*/ 23685 w 2390775"/>
                <a:gd name="T117" fmla="*/ 7649 h 2365376"/>
                <a:gd name="T118" fmla="*/ 21494 w 2390775"/>
                <a:gd name="T119" fmla="*/ 6748 h 2365376"/>
                <a:gd name="T120" fmla="*/ 19397 w 2390775"/>
                <a:gd name="T121" fmla="*/ 3845 h 2365376"/>
                <a:gd name="T122" fmla="*/ 23129 w 2390775"/>
                <a:gd name="T123" fmla="*/ 1097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90775"/>
                <a:gd name="T187" fmla="*/ 0 h 2365376"/>
                <a:gd name="T188" fmla="*/ 2390775 w 2390775"/>
                <a:gd name="T189" fmla="*/ 2365376 h 23653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  <p:pic>
        <p:nvPicPr>
          <p:cNvPr id="16" name="图片 19">
            <a:extLst>
              <a:ext uri="{FF2B5EF4-FFF2-40B4-BE49-F238E27FC236}">
                <a16:creationId xmlns:a16="http://schemas.microsoft.com/office/drawing/2014/main" id="{46FF291F-030F-4BFA-B733-021F9ADD02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81" y="234950"/>
            <a:ext cx="29511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034F8616-9044-43CD-86BE-D3C57F512C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431800" y="6454775"/>
            <a:ext cx="64500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1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HONGFA TECHNOLOGY, FOR A BETTER LIFE!</a:t>
            </a:r>
            <a:endParaRPr lang="zh-CN" altLang="en-US" sz="1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92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3" r:id="rId3"/>
    <p:sldLayoutId id="2147483676" r:id="rId4"/>
    <p:sldLayoutId id="2147483677" r:id="rId5"/>
    <p:sldLayoutId id="2147483679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2">
            <a:extLst>
              <a:ext uri="{FF2B5EF4-FFF2-40B4-BE49-F238E27FC236}">
                <a16:creationId xmlns:a16="http://schemas.microsoft.com/office/drawing/2014/main" id="{400496A0-9BA5-4CA0-AE43-1E4EB6D2A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7938" y="342900"/>
            <a:ext cx="1136651" cy="414338"/>
            <a:chOff x="0" y="0"/>
            <a:chExt cx="1139748" cy="414616"/>
          </a:xfrm>
        </p:grpSpPr>
        <p:grpSp>
          <p:nvGrpSpPr>
            <p:cNvPr id="8" name="组合 187">
              <a:extLst>
                <a:ext uri="{FF2B5EF4-FFF2-40B4-BE49-F238E27FC236}">
                  <a16:creationId xmlns:a16="http://schemas.microsoft.com/office/drawing/2014/main" id="{487FB8B8-BFD5-4C29-880F-0660878A8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139748" cy="414616"/>
              <a:chOff x="0" y="0"/>
              <a:chExt cx="1519466" cy="552821"/>
            </a:xfrm>
          </p:grpSpPr>
          <p:sp>
            <p:nvSpPr>
              <p:cNvPr id="10" name="矩形 188">
                <a:extLst>
                  <a:ext uri="{FF2B5EF4-FFF2-40B4-BE49-F238E27FC236}">
                    <a16:creationId xmlns:a16="http://schemas.microsoft.com/office/drawing/2014/main" id="{6A4371F2-192D-4197-AA41-E6E04C10A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54327" cy="552449"/>
              </a:xfrm>
              <a:prstGeom prst="rect">
                <a:avLst/>
              </a:prstGeom>
              <a:gradFill rotWithShape="1">
                <a:gsLst>
                  <a:gs pos="0">
                    <a:srgbClr val="04B5EC"/>
                  </a:gs>
                  <a:gs pos="100000">
                    <a:srgbClr val="2E7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de-DE" altLang="de-DE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五边形 189">
                <a:extLst>
                  <a:ext uri="{FF2B5EF4-FFF2-40B4-BE49-F238E27FC236}">
                    <a16:creationId xmlns:a16="http://schemas.microsoft.com/office/drawing/2014/main" id="{8F38663B-D893-4B1F-98B0-0C033F757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653" y="372"/>
                <a:ext cx="404813" cy="552449"/>
              </a:xfrm>
              <a:prstGeom prst="homePlate">
                <a:avLst>
                  <a:gd name="adj" fmla="val 25000"/>
                </a:avLst>
              </a:prstGeom>
              <a:gradFill rotWithShape="1">
                <a:gsLst>
                  <a:gs pos="0">
                    <a:srgbClr val="04B5EC"/>
                  </a:gs>
                  <a:gs pos="100000">
                    <a:srgbClr val="2E75B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DengXian" panose="02010600030101010101" pitchFamily="2" charset="-122"/>
                    <a:ea typeface="DengXian" panose="02010600030101010101" pitchFamily="2" charset="-122"/>
                    <a:sym typeface="DengXian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de-DE" altLang="de-DE" sz="1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2A9639DF-EA5F-450D-88EE-AE4AD8E44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31" y="47820"/>
              <a:ext cx="290866" cy="287958"/>
            </a:xfrm>
            <a:custGeom>
              <a:avLst/>
              <a:gdLst>
                <a:gd name="T0" fmla="*/ 9116 w 2390775"/>
                <a:gd name="T1" fmla="*/ 21756 h 2365376"/>
                <a:gd name="T2" fmla="*/ 8692 w 2390775"/>
                <a:gd name="T3" fmla="*/ 20774 h 2365376"/>
                <a:gd name="T4" fmla="*/ 18985 w 2390775"/>
                <a:gd name="T5" fmla="*/ 20652 h 2365376"/>
                <a:gd name="T6" fmla="*/ 17479 w 2390775"/>
                <a:gd name="T7" fmla="*/ 21443 h 2365376"/>
                <a:gd name="T8" fmla="*/ 17911 w 2390775"/>
                <a:gd name="T9" fmla="*/ 20484 h 2365376"/>
                <a:gd name="T10" fmla="*/ 9675 w 2390775"/>
                <a:gd name="T11" fmla="*/ 19484 h 2365376"/>
                <a:gd name="T12" fmla="*/ 9562 w 2390775"/>
                <a:gd name="T13" fmla="*/ 17492 h 2365376"/>
                <a:gd name="T14" fmla="*/ 8731 w 2390775"/>
                <a:gd name="T15" fmla="*/ 16381 h 2365376"/>
                <a:gd name="T16" fmla="*/ 8874 w 2390775"/>
                <a:gd name="T17" fmla="*/ 16914 h 2365376"/>
                <a:gd name="T18" fmla="*/ 8584 w 2390775"/>
                <a:gd name="T19" fmla="*/ 17173 h 2365376"/>
                <a:gd name="T20" fmla="*/ 8013 w 2390775"/>
                <a:gd name="T21" fmla="*/ 16391 h 2365376"/>
                <a:gd name="T22" fmla="*/ 16833 w 2390775"/>
                <a:gd name="T23" fmla="*/ 14957 h 2365376"/>
                <a:gd name="T24" fmla="*/ 16927 w 2390775"/>
                <a:gd name="T25" fmla="*/ 15208 h 2365376"/>
                <a:gd name="T26" fmla="*/ 16232 w 2390775"/>
                <a:gd name="T27" fmla="*/ 15851 h 2365376"/>
                <a:gd name="T28" fmla="*/ 16320 w 2390775"/>
                <a:gd name="T29" fmla="*/ 14844 h 2365376"/>
                <a:gd name="T30" fmla="*/ 14398 w 2390775"/>
                <a:gd name="T31" fmla="*/ 12390 h 2365376"/>
                <a:gd name="T32" fmla="*/ 14646 w 2390775"/>
                <a:gd name="T33" fmla="*/ 16876 h 2365376"/>
                <a:gd name="T34" fmla="*/ 9465 w 2390775"/>
                <a:gd name="T35" fmla="*/ 21099 h 2365376"/>
                <a:gd name="T36" fmla="*/ 8879 w 2390775"/>
                <a:gd name="T37" fmla="*/ 14869 h 2365376"/>
                <a:gd name="T38" fmla="*/ 7840 w 2390775"/>
                <a:gd name="T39" fmla="*/ 16163 h 2365376"/>
                <a:gd name="T40" fmla="*/ 8917 w 2390775"/>
                <a:gd name="T41" fmla="*/ 12868 h 2365376"/>
                <a:gd name="T42" fmla="*/ 12755 w 2390775"/>
                <a:gd name="T43" fmla="*/ 13697 h 2365376"/>
                <a:gd name="T44" fmla="*/ 11184 w 2390775"/>
                <a:gd name="T45" fmla="*/ 8033 h 2365376"/>
                <a:gd name="T46" fmla="*/ 13761 w 2390775"/>
                <a:gd name="T47" fmla="*/ 7794 h 2365376"/>
                <a:gd name="T48" fmla="*/ 13455 w 2390775"/>
                <a:gd name="T49" fmla="*/ 8474 h 2365376"/>
                <a:gd name="T50" fmla="*/ 13864 w 2390775"/>
                <a:gd name="T51" fmla="*/ 8690 h 2365376"/>
                <a:gd name="T52" fmla="*/ 13742 w 2390775"/>
                <a:gd name="T53" fmla="*/ 10209 h 2365376"/>
                <a:gd name="T54" fmla="*/ 12439 w 2390775"/>
                <a:gd name="T55" fmla="*/ 11443 h 2365376"/>
                <a:gd name="T56" fmla="*/ 10987 w 2390775"/>
                <a:gd name="T57" fmla="*/ 10012 h 2365376"/>
                <a:gd name="T58" fmla="*/ 10926 w 2390775"/>
                <a:gd name="T59" fmla="*/ 9018 h 2365376"/>
                <a:gd name="T60" fmla="*/ 11274 w 2390775"/>
                <a:gd name="T61" fmla="*/ 7560 h 2365376"/>
                <a:gd name="T62" fmla="*/ 9133 w 2390775"/>
                <a:gd name="T63" fmla="*/ 6655 h 2365376"/>
                <a:gd name="T64" fmla="*/ 5185 w 2390775"/>
                <a:gd name="T65" fmla="*/ 9460 h 2365376"/>
                <a:gd name="T66" fmla="*/ 3185 w 2390775"/>
                <a:gd name="T67" fmla="*/ 13930 h 2365376"/>
                <a:gd name="T68" fmla="*/ 3798 w 2390775"/>
                <a:gd name="T69" fmla="*/ 18931 h 2365376"/>
                <a:gd name="T70" fmla="*/ 6786 w 2390775"/>
                <a:gd name="T71" fmla="*/ 22734 h 2365376"/>
                <a:gd name="T72" fmla="*/ 11357 w 2390775"/>
                <a:gd name="T73" fmla="*/ 24531 h 2365376"/>
                <a:gd name="T74" fmla="*/ 16298 w 2390775"/>
                <a:gd name="T75" fmla="*/ 23663 h 2365376"/>
                <a:gd name="T76" fmla="*/ 19947 w 2390775"/>
                <a:gd name="T77" fmla="*/ 20497 h 2365376"/>
                <a:gd name="T78" fmla="*/ 21516 w 2390775"/>
                <a:gd name="T79" fmla="*/ 15811 h 2365376"/>
                <a:gd name="T80" fmla="*/ 20410 w 2390775"/>
                <a:gd name="T81" fmla="*/ 10938 h 2365376"/>
                <a:gd name="T82" fmla="*/ 17076 w 2390775"/>
                <a:gd name="T83" fmla="*/ 7434 h 2365376"/>
                <a:gd name="T84" fmla="*/ 12303 w 2390775"/>
                <a:gd name="T85" fmla="*/ 6092 h 2365376"/>
                <a:gd name="T86" fmla="*/ 14645 w 2390775"/>
                <a:gd name="T87" fmla="*/ 4671 h 2365376"/>
                <a:gd name="T88" fmla="*/ 21783 w 2390775"/>
                <a:gd name="T89" fmla="*/ 9957 h 2365376"/>
                <a:gd name="T90" fmla="*/ 23015 w 2390775"/>
                <a:gd name="T91" fmla="*/ 17368 h 2365376"/>
                <a:gd name="T92" fmla="*/ 18350 w 2390775"/>
                <a:gd name="T93" fmla="*/ 24414 h 2365376"/>
                <a:gd name="T94" fmla="*/ 9564 w 2390775"/>
                <a:gd name="T95" fmla="*/ 25910 h 2365376"/>
                <a:gd name="T96" fmla="*/ 1630 w 2390775"/>
                <a:gd name="T97" fmla="*/ 17589 h 2365376"/>
                <a:gd name="T98" fmla="*/ 3723 w 2390775"/>
                <a:gd name="T99" fmla="*/ 8607 h 2365376"/>
                <a:gd name="T100" fmla="*/ 22928 w 2390775"/>
                <a:gd name="T101" fmla="*/ 2373 h 2365376"/>
                <a:gd name="T102" fmla="*/ 21625 w 2390775"/>
                <a:gd name="T103" fmla="*/ 4216 h 2365376"/>
                <a:gd name="T104" fmla="*/ 22947 w 2390775"/>
                <a:gd name="T105" fmla="*/ 6322 h 2365376"/>
                <a:gd name="T106" fmla="*/ 25455 w 2390775"/>
                <a:gd name="T107" fmla="*/ 5632 h 2365376"/>
                <a:gd name="T108" fmla="*/ 25689 w 2390775"/>
                <a:gd name="T109" fmla="*/ 3447 h 2365376"/>
                <a:gd name="T110" fmla="*/ 25250 w 2390775"/>
                <a:gd name="T111" fmla="*/ 1401 h 2365376"/>
                <a:gd name="T112" fmla="*/ 26259 w 2390775"/>
                <a:gd name="T113" fmla="*/ 2199 h 2365376"/>
                <a:gd name="T114" fmla="*/ 26371 w 2390775"/>
                <a:gd name="T115" fmla="*/ 6355 h 2365376"/>
                <a:gd name="T116" fmla="*/ 23685 w 2390775"/>
                <a:gd name="T117" fmla="*/ 7649 h 2365376"/>
                <a:gd name="T118" fmla="*/ 21494 w 2390775"/>
                <a:gd name="T119" fmla="*/ 6748 h 2365376"/>
                <a:gd name="T120" fmla="*/ 19397 w 2390775"/>
                <a:gd name="T121" fmla="*/ 3845 h 2365376"/>
                <a:gd name="T122" fmla="*/ 23129 w 2390775"/>
                <a:gd name="T123" fmla="*/ 1097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90775"/>
                <a:gd name="T187" fmla="*/ 0 h 2365376"/>
                <a:gd name="T188" fmla="*/ 2390775 w 2390775"/>
                <a:gd name="T189" fmla="*/ 2365376 h 23653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  <p:pic>
        <p:nvPicPr>
          <p:cNvPr id="13" name="图片 19">
            <a:extLst>
              <a:ext uri="{FF2B5EF4-FFF2-40B4-BE49-F238E27FC236}">
                <a16:creationId xmlns:a16="http://schemas.microsoft.com/office/drawing/2014/main" id="{107EDA5B-2311-4943-86C6-5A8E7EBDA6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81" y="234950"/>
            <a:ext cx="29511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6D7AF9ED-37C0-4656-8FEB-87DA59CBCAA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84216" y="5384800"/>
            <a:ext cx="807784" cy="314325"/>
          </a:xfrm>
          <a:custGeom>
            <a:avLst/>
            <a:gdLst>
              <a:gd name="T0" fmla="*/ 0 w 1061"/>
              <a:gd name="T1" fmla="*/ 0 h 413"/>
              <a:gd name="T2" fmla="*/ 614905588 w 1061"/>
              <a:gd name="T3" fmla="*/ 0 h 413"/>
              <a:gd name="T4" fmla="*/ 527392983 w 1061"/>
              <a:gd name="T5" fmla="*/ 241460833 h 413"/>
              <a:gd name="T6" fmla="*/ 0 w 1061"/>
              <a:gd name="T7" fmla="*/ 241460833 h 413"/>
              <a:gd name="T8" fmla="*/ 0 w 1061"/>
              <a:gd name="T9" fmla="*/ 0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1"/>
              <a:gd name="T16" fmla="*/ 0 h 413"/>
              <a:gd name="T17" fmla="*/ 1061 w 1061"/>
              <a:gd name="T18" fmla="*/ 413 h 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1" h="413">
                <a:moveTo>
                  <a:pt x="0" y="0"/>
                </a:moveTo>
                <a:lnTo>
                  <a:pt x="1061" y="0"/>
                </a:lnTo>
                <a:lnTo>
                  <a:pt x="910" y="413"/>
                </a:lnTo>
                <a:lnTo>
                  <a:pt x="0" y="413"/>
                </a:lnTo>
                <a:lnTo>
                  <a:pt x="0" y="0"/>
                </a:lnTo>
                <a:close/>
              </a:path>
            </a:pathLst>
          </a:custGeom>
          <a:solidFill>
            <a:srgbClr val="23C1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/>
          <a:lstStyle/>
          <a:p>
            <a:endParaRPr lang="de-DE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81484E39-048A-4555-8537-7CE8CE38ABF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462167" y="5384800"/>
            <a:ext cx="922048" cy="314325"/>
          </a:xfrm>
          <a:custGeom>
            <a:avLst/>
            <a:gdLst>
              <a:gd name="T0" fmla="*/ 87088823 w 1210"/>
              <a:gd name="T1" fmla="*/ 0 h 413"/>
              <a:gd name="T2" fmla="*/ 702515233 w 1210"/>
              <a:gd name="T3" fmla="*/ 0 h 413"/>
              <a:gd name="T4" fmla="*/ 615426411 w 1210"/>
              <a:gd name="T5" fmla="*/ 241460833 h 413"/>
              <a:gd name="T6" fmla="*/ 0 w 1210"/>
              <a:gd name="T7" fmla="*/ 241460833 h 413"/>
              <a:gd name="T8" fmla="*/ 87088823 w 1210"/>
              <a:gd name="T9" fmla="*/ 0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10"/>
              <a:gd name="T16" fmla="*/ 0 h 413"/>
              <a:gd name="T17" fmla="*/ 1210 w 1210"/>
              <a:gd name="T18" fmla="*/ 413 h 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10" h="413">
                <a:moveTo>
                  <a:pt x="150" y="0"/>
                </a:moveTo>
                <a:lnTo>
                  <a:pt x="1210" y="0"/>
                </a:lnTo>
                <a:lnTo>
                  <a:pt x="1060" y="413"/>
                </a:lnTo>
                <a:lnTo>
                  <a:pt x="0" y="413"/>
                </a:lnTo>
                <a:lnTo>
                  <a:pt x="150" y="0"/>
                </a:lnTo>
                <a:close/>
              </a:path>
            </a:pathLst>
          </a:custGeom>
          <a:solidFill>
            <a:srgbClr val="019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/>
          <a:lstStyle/>
          <a:p>
            <a:endParaRPr lang="de-DE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817CBC4C-E9C9-44F5-93AD-AE3DFA6B5FB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541707" y="5384800"/>
            <a:ext cx="922048" cy="314325"/>
          </a:xfrm>
          <a:custGeom>
            <a:avLst/>
            <a:gdLst>
              <a:gd name="T0" fmla="*/ 87669440 w 1210"/>
              <a:gd name="T1" fmla="*/ 0 h 413"/>
              <a:gd name="T2" fmla="*/ 702515233 w 1210"/>
              <a:gd name="T3" fmla="*/ 0 h 413"/>
              <a:gd name="T4" fmla="*/ 615426411 w 1210"/>
              <a:gd name="T5" fmla="*/ 241460833 h 413"/>
              <a:gd name="T6" fmla="*/ 0 w 1210"/>
              <a:gd name="T7" fmla="*/ 241460833 h 413"/>
              <a:gd name="T8" fmla="*/ 87669440 w 1210"/>
              <a:gd name="T9" fmla="*/ 0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10"/>
              <a:gd name="T16" fmla="*/ 0 h 413"/>
              <a:gd name="T17" fmla="*/ 1210 w 1210"/>
              <a:gd name="T18" fmla="*/ 413 h 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10" h="413">
                <a:moveTo>
                  <a:pt x="151" y="0"/>
                </a:moveTo>
                <a:lnTo>
                  <a:pt x="1210" y="0"/>
                </a:lnTo>
                <a:lnTo>
                  <a:pt x="1060" y="413"/>
                </a:lnTo>
                <a:lnTo>
                  <a:pt x="0" y="413"/>
                </a:lnTo>
                <a:lnTo>
                  <a:pt x="151" y="0"/>
                </a:lnTo>
                <a:close/>
              </a:path>
            </a:pathLst>
          </a:custGeom>
          <a:solidFill>
            <a:srgbClr val="008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/>
          <a:lstStyle/>
          <a:p>
            <a:endParaRPr lang="de-DE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82424DBE-60BA-4FC6-B29C-EFB3721BB5D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21245" y="5384800"/>
            <a:ext cx="922048" cy="314325"/>
          </a:xfrm>
          <a:custGeom>
            <a:avLst/>
            <a:gdLst>
              <a:gd name="T0" fmla="*/ 87088823 w 1210"/>
              <a:gd name="T1" fmla="*/ 0 h 413"/>
              <a:gd name="T2" fmla="*/ 702515233 w 1210"/>
              <a:gd name="T3" fmla="*/ 0 h 413"/>
              <a:gd name="T4" fmla="*/ 614845793 w 1210"/>
              <a:gd name="T5" fmla="*/ 241460833 h 413"/>
              <a:gd name="T6" fmla="*/ 0 w 1210"/>
              <a:gd name="T7" fmla="*/ 241460833 h 413"/>
              <a:gd name="T8" fmla="*/ 87088823 w 1210"/>
              <a:gd name="T9" fmla="*/ 0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10"/>
              <a:gd name="T16" fmla="*/ 0 h 413"/>
              <a:gd name="T17" fmla="*/ 1210 w 1210"/>
              <a:gd name="T18" fmla="*/ 413 h 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10" h="413">
                <a:moveTo>
                  <a:pt x="150" y="0"/>
                </a:moveTo>
                <a:lnTo>
                  <a:pt x="1210" y="0"/>
                </a:lnTo>
                <a:lnTo>
                  <a:pt x="1059" y="413"/>
                </a:lnTo>
                <a:lnTo>
                  <a:pt x="0" y="413"/>
                </a:lnTo>
                <a:lnTo>
                  <a:pt x="15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/>
          <a:lstStyle/>
          <a:p>
            <a:endParaRPr lang="de-DE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8B4E80B-F183-403E-B713-0D0E93E26F1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35813" y="5384800"/>
            <a:ext cx="1487021" cy="314325"/>
          </a:xfrm>
          <a:custGeom>
            <a:avLst/>
            <a:gdLst>
              <a:gd name="T0" fmla="*/ 87796139 w 1950"/>
              <a:gd name="T1" fmla="*/ 0 h 413"/>
              <a:gd name="T2" fmla="*/ 1133790988 w 1950"/>
              <a:gd name="T3" fmla="*/ 0 h 413"/>
              <a:gd name="T4" fmla="*/ 1045994849 w 1950"/>
              <a:gd name="T5" fmla="*/ 241460833 h 413"/>
              <a:gd name="T6" fmla="*/ 0 w 1950"/>
              <a:gd name="T7" fmla="*/ 241460833 h 413"/>
              <a:gd name="T8" fmla="*/ 87796139 w 1950"/>
              <a:gd name="T9" fmla="*/ 0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0"/>
              <a:gd name="T16" fmla="*/ 0 h 413"/>
              <a:gd name="T17" fmla="*/ 1950 w 1950"/>
              <a:gd name="T18" fmla="*/ 413 h 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0" h="413">
                <a:moveTo>
                  <a:pt x="151" y="0"/>
                </a:moveTo>
                <a:lnTo>
                  <a:pt x="1950" y="0"/>
                </a:lnTo>
                <a:lnTo>
                  <a:pt x="1799" y="413"/>
                </a:lnTo>
                <a:lnTo>
                  <a:pt x="0" y="413"/>
                </a:lnTo>
                <a:lnTo>
                  <a:pt x="151" y="0"/>
                </a:lnTo>
                <a:close/>
              </a:path>
            </a:pathLst>
          </a:custGeom>
          <a:solidFill>
            <a:srgbClr val="0053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/>
          <a:lstStyle/>
          <a:p>
            <a:endParaRPr lang="de-DE"/>
          </a:p>
        </p:txBody>
      </p:sp>
      <p:sp>
        <p:nvSpPr>
          <p:cNvPr id="25" name="矩形 193">
            <a:extLst>
              <a:ext uri="{FF2B5EF4-FFF2-40B4-BE49-F238E27FC236}">
                <a16:creationId xmlns:a16="http://schemas.microsoft.com/office/drawing/2014/main" id="{A0C4B39C-6DF0-4553-A7F7-1FC00DBE855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24625"/>
            <a:ext cx="12192000" cy="360363"/>
          </a:xfrm>
          <a:prstGeom prst="rect">
            <a:avLst/>
          </a:prstGeom>
          <a:gradFill rotWithShape="1"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700">
              <a:solidFill>
                <a:srgbClr val="FFFFFF"/>
              </a:solidFill>
            </a:endParaRPr>
          </a:p>
        </p:txBody>
      </p:sp>
      <p:sp>
        <p:nvSpPr>
          <p:cNvPr id="26" name="矩形 194">
            <a:extLst>
              <a:ext uri="{FF2B5EF4-FFF2-40B4-BE49-F238E27FC236}">
                <a16:creationId xmlns:a16="http://schemas.microsoft.com/office/drawing/2014/main" id="{BC588E55-267E-4397-999E-6B6B7D9F2BA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96063"/>
            <a:ext cx="12192000" cy="288925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700">
              <a:solidFill>
                <a:srgbClr val="FFFFFF"/>
              </a:solidFill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AD50868E-2AF3-4A50-93C3-BD944D596B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58463" y="6492875"/>
            <a:ext cx="11525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16" tIns="45708" rIns="91416" bIns="4570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900" b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C88C41DA-1214-491D-BDFE-6AB348D7EB2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431800" y="6454775"/>
            <a:ext cx="64500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1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HONGFA TECHNOLOGY, FOR A BETTER LIFE!</a:t>
            </a:r>
            <a:endParaRPr lang="zh-CN" altLang="en-US" sz="1000" b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7068F9F8-3057-4140-A213-F8790B7DDF3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4921250" y="1470025"/>
            <a:ext cx="7270750" cy="3825875"/>
          </a:xfrm>
          <a:custGeom>
            <a:avLst/>
            <a:gdLst>
              <a:gd name="T0" fmla="*/ 0 w 9542"/>
              <a:gd name="T1" fmla="*/ 0 h 4998"/>
              <a:gd name="T2" fmla="*/ 2147483646 w 9542"/>
              <a:gd name="T3" fmla="*/ 0 h 4998"/>
              <a:gd name="T4" fmla="*/ 2147483646 w 9542"/>
              <a:gd name="T5" fmla="*/ 2147483646 h 4998"/>
              <a:gd name="T6" fmla="*/ 0 w 9542"/>
              <a:gd name="T7" fmla="*/ 2147483646 h 4998"/>
              <a:gd name="T8" fmla="*/ 0 w 9542"/>
              <a:gd name="T9" fmla="*/ 0 h 4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42"/>
              <a:gd name="T16" fmla="*/ 0 h 4998"/>
              <a:gd name="T17" fmla="*/ 9542 w 9542"/>
              <a:gd name="T18" fmla="*/ 4998 h 4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42" h="4998">
                <a:moveTo>
                  <a:pt x="0" y="0"/>
                </a:moveTo>
                <a:lnTo>
                  <a:pt x="9542" y="0"/>
                </a:lnTo>
                <a:lnTo>
                  <a:pt x="7722" y="4998"/>
                </a:lnTo>
                <a:lnTo>
                  <a:pt x="0" y="4998"/>
                </a:lnTo>
                <a:lnTo>
                  <a:pt x="0" y="0"/>
                </a:lnTo>
                <a:close/>
              </a:path>
            </a:pathLst>
          </a:custGeom>
          <a:solidFill>
            <a:srgbClr val="0078C8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4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93">
            <a:extLst>
              <a:ext uri="{FF2B5EF4-FFF2-40B4-BE49-F238E27FC236}">
                <a16:creationId xmlns:a16="http://schemas.microsoft.com/office/drawing/2014/main" id="{B542BE08-BBF4-4B32-8649-2FD18C6FB8F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24625"/>
            <a:ext cx="12192000" cy="360363"/>
          </a:xfrm>
          <a:prstGeom prst="rect">
            <a:avLst/>
          </a:prstGeom>
          <a:gradFill rotWithShape="1"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700">
              <a:solidFill>
                <a:srgbClr val="FFFFFF"/>
              </a:solidFill>
            </a:endParaRPr>
          </a:p>
        </p:txBody>
      </p:sp>
      <p:sp>
        <p:nvSpPr>
          <p:cNvPr id="8" name="矩形 194">
            <a:extLst>
              <a:ext uri="{FF2B5EF4-FFF2-40B4-BE49-F238E27FC236}">
                <a16:creationId xmlns:a16="http://schemas.microsoft.com/office/drawing/2014/main" id="{2D367C06-68CD-4054-966A-498F9815957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96063"/>
            <a:ext cx="12192000" cy="288925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700">
              <a:solidFill>
                <a:srgbClr val="FFFFFF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75B03FB-1843-44CB-B812-E223FE1B4A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58463" y="6492875"/>
            <a:ext cx="11525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16" tIns="45708" rIns="91416" bIns="4570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900" b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C237371-5560-46BF-966C-FCDD3D1BCCF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431800" y="6454775"/>
            <a:ext cx="64500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de-DE" sz="1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HONGFA TECHNOLOGY, FOR A BETTER LIFE!</a:t>
            </a:r>
            <a:endParaRPr lang="zh-CN" altLang="en-US" sz="1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223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93">
            <a:extLst>
              <a:ext uri="{FF2B5EF4-FFF2-40B4-BE49-F238E27FC236}">
                <a16:creationId xmlns:a16="http://schemas.microsoft.com/office/drawing/2014/main" id="{61EB7033-F266-4C50-9511-AA6E05C3495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24625"/>
            <a:ext cx="12192000" cy="360363"/>
          </a:xfrm>
          <a:prstGeom prst="rect">
            <a:avLst/>
          </a:prstGeom>
          <a:gradFill rotWithShape="1"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8" name="矩形 194">
            <a:extLst>
              <a:ext uri="{FF2B5EF4-FFF2-40B4-BE49-F238E27FC236}">
                <a16:creationId xmlns:a16="http://schemas.microsoft.com/office/drawing/2014/main" id="{8F84674F-6CC5-4E60-9CA5-AB75D1FE066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596063"/>
            <a:ext cx="12192000" cy="288925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34BA59B-C74E-47F6-AF53-60E3143600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431800" y="6454775"/>
            <a:ext cx="64500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04" tIns="45702" rIns="91404" bIns="45702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 panose="020B0503020204020204" pitchFamily="34" charset="-122"/>
              </a:rPr>
              <a:t>HONGFA TECHNOLOGY, FOR A BETTER LIFE!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2B10839-0CB8-4DAC-969E-C277902AB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"/>
          <a:stretch/>
        </p:blipFill>
        <p:spPr>
          <a:xfrm>
            <a:off x="0" y="-2"/>
            <a:ext cx="5803905" cy="6524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953764-E841-4A66-BFE0-28153DED13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30" y="0"/>
            <a:ext cx="9041170" cy="6524625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B87D1110-8B23-41FD-B235-3C950F5762BD}"/>
              </a:ext>
            </a:extLst>
          </p:cNvPr>
          <p:cNvSpPr/>
          <p:nvPr userDrawn="1"/>
        </p:nvSpPr>
        <p:spPr bwMode="auto">
          <a:xfrm>
            <a:off x="5235111" y="2695959"/>
            <a:ext cx="1030113" cy="86753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274" tIns="45638" rIns="91274" bIns="45638" numCol="1" anchor="t" anchorCtr="0" compatLnSpc="1"/>
          <a:lstStyle/>
          <a:p>
            <a:pPr defTabSz="28575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3200" b="1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06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emf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microsoft.com/office/2007/relationships/hdphoto" Target="../media/hdphoto2.wdp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image" Target="../media/image56.png"/><Relationship Id="rId21" Type="http://schemas.openxmlformats.org/officeDocument/2006/relationships/image" Target="../media/image72.png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image" Target="../media/image55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24" Type="http://schemas.openxmlformats.org/officeDocument/2006/relationships/image" Target="../media/image75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microsoft.com/office/2007/relationships/hdphoto" Target="../media/hdphoto4.wdp"/><Relationship Id="rId22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emf"/><Relationship Id="rId3" Type="http://schemas.microsoft.com/office/2007/relationships/hdphoto" Target="../media/hdphoto5.wdp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microsoft.com/office/2007/relationships/hdphoto" Target="../media/hdphoto6.wdp"/><Relationship Id="rId15" Type="http://schemas.openxmlformats.org/officeDocument/2006/relationships/image" Target="../media/image88.png"/><Relationship Id="rId10" Type="http://schemas.openxmlformats.org/officeDocument/2006/relationships/image" Target="../media/image83.jpeg"/><Relationship Id="rId4" Type="http://schemas.openxmlformats.org/officeDocument/2006/relationships/image" Target="../media/image78.pn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.autonews.com/technology/europe-needs-65-million-ev-chargers-2035?utm_source=daily&amp;utm_medium=email&amp;utm_campaign=20220211&amp;utm_content=article3-headline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20.png"/><Relationship Id="rId7" Type="http://schemas.openxmlformats.org/officeDocument/2006/relationships/image" Target="../media/image132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emf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5C979-1478-4B59-93BC-D3C24FB0C8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63A3D-1EF5-4908-9CDF-F0C9000612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31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F010-2D9E-4A9D-A1B3-BE050DEBF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EV Charging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BA4C3-FE76-438C-B89F-5940238671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Charging</a:t>
            </a:r>
            <a:r>
              <a:rPr lang="de-DE" dirty="0"/>
              <a:t> Mode 3 &amp; 4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592972-42B4-4524-8207-7DC79A65FA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31641" y="1573107"/>
            <a:ext cx="3768406" cy="2597574"/>
          </a:xfrm>
          <a:solidFill>
            <a:schemeClr val="accent6"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DE" sz="1600" b="1" dirty="0"/>
              <a:t>Mode 4</a:t>
            </a:r>
          </a:p>
          <a:p>
            <a:pPr algn="just"/>
            <a:r>
              <a:rPr lang="en-US" sz="1600" dirty="0"/>
              <a:t>Include 20 kW subunits and stack them to create a higher power</a:t>
            </a:r>
          </a:p>
          <a:p>
            <a:pPr algn="just"/>
            <a:r>
              <a:rPr lang="en-US" sz="1600" dirty="0"/>
              <a:t>Three main power levels: </a:t>
            </a:r>
          </a:p>
          <a:p>
            <a:pPr lvl="1" algn="just"/>
            <a:r>
              <a:rPr lang="en-US" sz="1400" dirty="0">
                <a:sym typeface="Symbol" panose="05050102010706020507" pitchFamily="18" charset="2"/>
              </a:rPr>
              <a:t> 50kW for city use</a:t>
            </a:r>
          </a:p>
          <a:p>
            <a:pPr lvl="1" algn="just"/>
            <a:r>
              <a:rPr lang="en-US" sz="1400" dirty="0">
                <a:sym typeface="Symbol" panose="05050102010706020507" pitchFamily="18" charset="2"/>
              </a:rPr>
              <a:t>150 kW for highways</a:t>
            </a:r>
          </a:p>
          <a:p>
            <a:pPr lvl="1" algn="just"/>
            <a:r>
              <a:rPr lang="en-US" sz="1400" dirty="0">
                <a:sym typeface="Symbol" panose="05050102010706020507" pitchFamily="18" charset="2"/>
              </a:rPr>
              <a:t>350 kW for supercars/Trucks/Buses</a:t>
            </a:r>
            <a:endParaRPr lang="en-US" sz="1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4B3F58-843E-46C6-AE74-9B1437C048C0}"/>
              </a:ext>
            </a:extLst>
          </p:cNvPr>
          <p:cNvSpPr txBox="1">
            <a:spLocks/>
          </p:cNvSpPr>
          <p:nvPr/>
        </p:nvSpPr>
        <p:spPr>
          <a:xfrm>
            <a:off x="462281" y="1573107"/>
            <a:ext cx="3728720" cy="2597574"/>
          </a:xfrm>
          <a:prstGeom prst="rect">
            <a:avLst/>
          </a:prstGeom>
          <a:solidFill>
            <a:srgbClr val="1F4E79">
              <a:alpha val="5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1800" b="1" dirty="0"/>
              <a:t>Mode 3 - Max Power</a:t>
            </a:r>
          </a:p>
          <a:p>
            <a:r>
              <a:rPr lang="en-US" sz="1600" dirty="0"/>
              <a:t>63A / 43.5 kW</a:t>
            </a:r>
          </a:p>
          <a:p>
            <a:pPr marL="0" indent="0">
              <a:buNone/>
            </a:pPr>
            <a:r>
              <a:rPr lang="en-US" sz="1600" b="1" dirty="0"/>
              <a:t>Hongfa Products:</a:t>
            </a:r>
            <a:endParaRPr lang="en-GB" sz="1600" b="1" dirty="0"/>
          </a:p>
          <a:p>
            <a:pPr fontAlgn="auto">
              <a:spcAft>
                <a:spcPts val="0"/>
              </a:spcAft>
            </a:pPr>
            <a:r>
              <a:rPr lang="en-GB" sz="1600" dirty="0"/>
              <a:t>Contactors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MCB / MCCB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Power Relay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Capacitor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B969FDA-C174-428B-87F9-3850E1A20752}"/>
              </a:ext>
            </a:extLst>
          </p:cNvPr>
          <p:cNvSpPr txBox="1">
            <a:spLocks/>
          </p:cNvSpPr>
          <p:nvPr/>
        </p:nvSpPr>
        <p:spPr>
          <a:xfrm>
            <a:off x="8001001" y="1573107"/>
            <a:ext cx="3728720" cy="2597574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1600" b="1" dirty="0"/>
              <a:t>Hongfa Products:</a:t>
            </a:r>
          </a:p>
          <a:p>
            <a:pPr fontAlgn="auto">
              <a:spcAft>
                <a:spcPts val="0"/>
              </a:spcAft>
            </a:pPr>
            <a:r>
              <a:rPr lang="de-DE" sz="1600" dirty="0"/>
              <a:t>Contactors</a:t>
            </a:r>
          </a:p>
          <a:p>
            <a:pPr fontAlgn="auto">
              <a:spcAft>
                <a:spcPts val="0"/>
              </a:spcAft>
            </a:pPr>
            <a:r>
              <a:rPr lang="de-DE" sz="1600" dirty="0"/>
              <a:t>MCCB</a:t>
            </a:r>
          </a:p>
          <a:p>
            <a:pPr fontAlgn="auto">
              <a:spcAft>
                <a:spcPts val="0"/>
              </a:spcAft>
            </a:pPr>
            <a:r>
              <a:rPr lang="de-DE" sz="1600" dirty="0"/>
              <a:t>HVDC Relays</a:t>
            </a:r>
          </a:p>
          <a:p>
            <a:pPr fontAlgn="auto">
              <a:spcAft>
                <a:spcPts val="0"/>
              </a:spcAft>
            </a:pPr>
            <a:r>
              <a:rPr lang="de-DE" sz="1600" dirty="0"/>
              <a:t>Terminal Blocks</a:t>
            </a:r>
          </a:p>
          <a:p>
            <a:pPr fontAlgn="auto">
              <a:spcAft>
                <a:spcPts val="0"/>
              </a:spcAft>
            </a:pPr>
            <a:r>
              <a:rPr lang="de-DE" sz="1600" dirty="0"/>
              <a:t>Power Relays</a:t>
            </a:r>
          </a:p>
          <a:p>
            <a:pPr fontAlgn="auto">
              <a:spcAft>
                <a:spcPts val="0"/>
              </a:spcAft>
            </a:pPr>
            <a:endParaRPr lang="en-GB" sz="1600" dirty="0"/>
          </a:p>
        </p:txBody>
      </p:sp>
      <p:pic>
        <p:nvPicPr>
          <p:cNvPr id="8" name="Image 25">
            <a:extLst>
              <a:ext uri="{FF2B5EF4-FFF2-40B4-BE49-F238E27FC236}">
                <a16:creationId xmlns:a16="http://schemas.microsoft.com/office/drawing/2014/main" id="{43FFCAB4-4DC8-473F-A977-CE98C99C2C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r="9426"/>
          <a:stretch/>
        </p:blipFill>
        <p:spPr>
          <a:xfrm>
            <a:off x="461963" y="4240213"/>
            <a:ext cx="1865312" cy="2089150"/>
          </a:xfrm>
          <a:prstGeom prst="rect">
            <a:avLst/>
          </a:prstGeom>
        </p:spPr>
      </p:pic>
      <p:pic>
        <p:nvPicPr>
          <p:cNvPr id="9" name="Image 25">
            <a:extLst>
              <a:ext uri="{FF2B5EF4-FFF2-40B4-BE49-F238E27FC236}">
                <a16:creationId xmlns:a16="http://schemas.microsoft.com/office/drawing/2014/main" id="{D6C774C8-9D46-4B4A-907D-90C30A932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2" b="13012"/>
          <a:stretch/>
        </p:blipFill>
        <p:spPr>
          <a:xfrm>
            <a:off x="2326641" y="4240213"/>
            <a:ext cx="1865312" cy="2089150"/>
          </a:xfrm>
          <a:prstGeom prst="rect">
            <a:avLst/>
          </a:prstGeom>
        </p:spPr>
      </p:pic>
      <p:pic>
        <p:nvPicPr>
          <p:cNvPr id="11" name="Image 25">
            <a:extLst>
              <a:ext uri="{FF2B5EF4-FFF2-40B4-BE49-F238E27FC236}">
                <a16:creationId xmlns:a16="http://schemas.microsoft.com/office/drawing/2014/main" id="{CB7E1CF4-F817-424B-8AF6-68654EF3E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5" b="10445"/>
          <a:stretch/>
        </p:blipFill>
        <p:spPr>
          <a:xfrm>
            <a:off x="4231640" y="4240213"/>
            <a:ext cx="3728719" cy="2089150"/>
          </a:xfrm>
          <a:prstGeom prst="rect">
            <a:avLst/>
          </a:prstGeom>
        </p:spPr>
      </p:pic>
      <p:pic>
        <p:nvPicPr>
          <p:cNvPr id="13" name="Image 25">
            <a:extLst>
              <a:ext uri="{FF2B5EF4-FFF2-40B4-BE49-F238E27FC236}">
                <a16:creationId xmlns:a16="http://schemas.microsoft.com/office/drawing/2014/main" id="{D4F374A5-22D2-4BD4-9A3D-E69D45139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5" b="11525"/>
          <a:stretch/>
        </p:blipFill>
        <p:spPr>
          <a:xfrm>
            <a:off x="8000047" y="4240213"/>
            <a:ext cx="1865312" cy="2089150"/>
          </a:xfrm>
          <a:prstGeom prst="rect">
            <a:avLst/>
          </a:prstGeom>
        </p:spPr>
      </p:pic>
      <p:pic>
        <p:nvPicPr>
          <p:cNvPr id="14" name="Image 25">
            <a:extLst>
              <a:ext uri="{FF2B5EF4-FFF2-40B4-BE49-F238E27FC236}">
                <a16:creationId xmlns:a16="http://schemas.microsoft.com/office/drawing/2014/main" id="{EE394838-6C49-4CE4-8FCF-4AFAB43FCC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r="23611"/>
          <a:stretch/>
        </p:blipFill>
        <p:spPr>
          <a:xfrm>
            <a:off x="9864409" y="4240213"/>
            <a:ext cx="1865312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823EE51-FFB3-4652-8C43-1504EF0F658A}"/>
              </a:ext>
            </a:extLst>
          </p:cNvPr>
          <p:cNvSpPr/>
          <p:nvPr/>
        </p:nvSpPr>
        <p:spPr>
          <a:xfrm>
            <a:off x="333374" y="1218348"/>
            <a:ext cx="11607967" cy="51162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F4E79"/>
            </a:solidFill>
          </a:ln>
          <a:effectLst>
            <a:outerShdw blurRad="101600" sx="101000" sy="101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C8DB33-2792-49BF-BD62-B00342941789}"/>
              </a:ext>
            </a:extLst>
          </p:cNvPr>
          <p:cNvSpPr/>
          <p:nvPr/>
        </p:nvSpPr>
        <p:spPr>
          <a:xfrm>
            <a:off x="439153" y="1925053"/>
            <a:ext cx="8345020" cy="4307305"/>
          </a:xfrm>
          <a:prstGeom prst="rect">
            <a:avLst/>
          </a:prstGeom>
          <a:solidFill>
            <a:schemeClr val="bg1"/>
          </a:solidFill>
          <a:ln>
            <a:solidFill>
              <a:srgbClr val="1F4E79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76BF1F-009E-467F-9615-C0D30949508F}"/>
              </a:ext>
            </a:extLst>
          </p:cNvPr>
          <p:cNvSpPr/>
          <p:nvPr/>
        </p:nvSpPr>
        <p:spPr>
          <a:xfrm>
            <a:off x="8970963" y="1925053"/>
            <a:ext cx="2887662" cy="4307305"/>
          </a:xfrm>
          <a:prstGeom prst="rect">
            <a:avLst/>
          </a:prstGeom>
          <a:solidFill>
            <a:schemeClr val="bg1"/>
          </a:solidFill>
          <a:ln>
            <a:solidFill>
              <a:srgbClr val="1F4E79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5B116-36C4-4151-B5B5-75C9911312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 Charging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D17D-7DEB-42C4-9819-E2CBA2900E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Standards involved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6FBACF-0670-45BF-983D-2173649D252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977" y="2928734"/>
            <a:ext cx="1870927" cy="174341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Electric vehicle conductive charging system</a:t>
            </a:r>
          </a:p>
          <a:p>
            <a:pPr marL="0" indent="0">
              <a:buNone/>
            </a:pPr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Part 1: General requirements</a:t>
            </a:r>
          </a:p>
        </p:txBody>
      </p:sp>
      <p:pic>
        <p:nvPicPr>
          <p:cNvPr id="1026" name="Picture 2" descr="International Electrotechnical Commission – Wikipedia">
            <a:extLst>
              <a:ext uri="{FF2B5EF4-FFF2-40B4-BE49-F238E27FC236}">
                <a16:creationId xmlns:a16="http://schemas.microsoft.com/office/drawing/2014/main" id="{4C3184AC-F307-444C-8BA9-CB6D94A0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9" y="2068770"/>
            <a:ext cx="376237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31A6B-0760-4774-8727-92F6AD770A1E}"/>
              </a:ext>
            </a:extLst>
          </p:cNvPr>
          <p:cNvSpPr txBox="1"/>
          <p:nvPr/>
        </p:nvSpPr>
        <p:spPr>
          <a:xfrm>
            <a:off x="825501" y="1995278"/>
            <a:ext cx="173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61851-1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International Electrotechnical Commission – Wikipedia">
            <a:extLst>
              <a:ext uri="{FF2B5EF4-FFF2-40B4-BE49-F238E27FC236}">
                <a16:creationId xmlns:a16="http://schemas.microsoft.com/office/drawing/2014/main" id="{91AE9E67-AB79-4BAC-91B2-A7CF84DD7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59" y="2063250"/>
            <a:ext cx="376237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DBA8D9-B821-4030-A87C-EEEE445C3E40}"/>
              </a:ext>
            </a:extLst>
          </p:cNvPr>
          <p:cNvSpPr txBox="1"/>
          <p:nvPr/>
        </p:nvSpPr>
        <p:spPr>
          <a:xfrm>
            <a:off x="2941800" y="1989758"/>
            <a:ext cx="173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62752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854BF-CEA1-4C3D-9EC2-2450EC77607C}"/>
              </a:ext>
            </a:extLst>
          </p:cNvPr>
          <p:cNvSpPr txBox="1"/>
          <p:nvPr/>
        </p:nvSpPr>
        <p:spPr>
          <a:xfrm>
            <a:off x="9626869" y="2737240"/>
            <a:ext cx="173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60664-1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2" descr="International Electrotechnical Commission – Wikipedia">
            <a:extLst>
              <a:ext uri="{FF2B5EF4-FFF2-40B4-BE49-F238E27FC236}">
                <a16:creationId xmlns:a16="http://schemas.microsoft.com/office/drawing/2014/main" id="{3AECB02B-E676-4542-A291-8161ACF8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79" y="2068770"/>
            <a:ext cx="376237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164868-D1C9-49FF-AFA9-C5F1325A1E63}"/>
              </a:ext>
            </a:extLst>
          </p:cNvPr>
          <p:cNvSpPr txBox="1"/>
          <p:nvPr/>
        </p:nvSpPr>
        <p:spPr>
          <a:xfrm>
            <a:off x="5120467" y="1989758"/>
            <a:ext cx="173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62955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9CAEE3A-02CB-4A31-8C0B-EC15A5C17A8A}"/>
              </a:ext>
            </a:extLst>
          </p:cNvPr>
          <p:cNvSpPr txBox="1">
            <a:spLocks/>
          </p:cNvSpPr>
          <p:nvPr/>
        </p:nvSpPr>
        <p:spPr>
          <a:xfrm>
            <a:off x="2574945" y="2852978"/>
            <a:ext cx="1870927" cy="1743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dirty="0"/>
              <a:t>In-cable control and protection device for mode 2 charging of electric road vehicles (IC-CPD)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D397DF0-8D81-4FD0-8DF6-F1A8D94325A0}"/>
              </a:ext>
            </a:extLst>
          </p:cNvPr>
          <p:cNvSpPr txBox="1">
            <a:spLocks/>
          </p:cNvSpPr>
          <p:nvPr/>
        </p:nvSpPr>
        <p:spPr>
          <a:xfrm>
            <a:off x="4731597" y="2848838"/>
            <a:ext cx="1870927" cy="1743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dirty="0"/>
              <a:t>Residual direct current detecting device (RDC-DD) to be used for mode 3 charging of electric vehicles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D2E371C-B9EF-4A12-9E99-C8D4B95DB737}"/>
              </a:ext>
            </a:extLst>
          </p:cNvPr>
          <p:cNvSpPr txBox="1">
            <a:spLocks/>
          </p:cNvSpPr>
          <p:nvPr/>
        </p:nvSpPr>
        <p:spPr>
          <a:xfrm>
            <a:off x="9303811" y="3174498"/>
            <a:ext cx="2337858" cy="1743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dirty="0"/>
              <a:t>Insulation coordination for equipment within low-voltage systems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Part 1: principles, requirements and tests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0BD38-77C6-4542-98CA-86DD4F216EB0}"/>
              </a:ext>
            </a:extLst>
          </p:cNvPr>
          <p:cNvSpPr/>
          <p:nvPr/>
        </p:nvSpPr>
        <p:spPr>
          <a:xfrm>
            <a:off x="522289" y="5278208"/>
            <a:ext cx="1870927" cy="8847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AA6D09-C992-4B88-9571-7517372F6B7D}"/>
              </a:ext>
            </a:extLst>
          </p:cNvPr>
          <p:cNvSpPr/>
          <p:nvPr/>
        </p:nvSpPr>
        <p:spPr>
          <a:xfrm>
            <a:off x="9310424" y="5269208"/>
            <a:ext cx="2337858" cy="8847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813F723F-E529-45FC-AD48-D1B272DD3004}"/>
              </a:ext>
            </a:extLst>
          </p:cNvPr>
          <p:cNvSpPr txBox="1">
            <a:spLocks/>
          </p:cNvSpPr>
          <p:nvPr/>
        </p:nvSpPr>
        <p:spPr>
          <a:xfrm>
            <a:off x="522289" y="5284808"/>
            <a:ext cx="1870927" cy="87877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1F4E79"/>
                </a:solidFill>
              </a:rPr>
              <a:t>For all modes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441D0C75-B8A6-4909-BF13-E78407F3CDDB}"/>
              </a:ext>
            </a:extLst>
          </p:cNvPr>
          <p:cNvSpPr txBox="1">
            <a:spLocks/>
          </p:cNvSpPr>
          <p:nvPr/>
        </p:nvSpPr>
        <p:spPr>
          <a:xfrm>
            <a:off x="9303811" y="5264974"/>
            <a:ext cx="2337858" cy="87877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800" b="1" dirty="0">
                <a:solidFill>
                  <a:srgbClr val="1F4E79"/>
                </a:solidFill>
              </a:rPr>
              <a:t>Contact gap /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800" b="1" dirty="0">
                <a:solidFill>
                  <a:srgbClr val="1F4E79"/>
                </a:solidFill>
              </a:rPr>
              <a:t>Clearance/creepage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1959A7-2FD0-44B8-8122-38431895646D}"/>
              </a:ext>
            </a:extLst>
          </p:cNvPr>
          <p:cNvGrpSpPr/>
          <p:nvPr/>
        </p:nvGrpSpPr>
        <p:grpSpPr>
          <a:xfrm>
            <a:off x="9095747" y="2033300"/>
            <a:ext cx="2135487" cy="523220"/>
            <a:chOff x="333375" y="1453477"/>
            <a:chExt cx="2135487" cy="523220"/>
          </a:xfrm>
        </p:grpSpPr>
        <p:pic>
          <p:nvPicPr>
            <p:cNvPr id="33" name="Picture 2" descr="International Electrotechnical Commission – Wikipedia">
              <a:extLst>
                <a:ext uri="{FF2B5EF4-FFF2-40B4-BE49-F238E27FC236}">
                  <a16:creationId xmlns:a16="http://schemas.microsoft.com/office/drawing/2014/main" id="{3B07A178-F98F-45ED-A88C-33732B3FD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75" y="1471697"/>
              <a:ext cx="460418" cy="460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DD1C77-DECD-42A9-BC6A-3D0AFDF8B19A}"/>
                </a:ext>
              </a:extLst>
            </p:cNvPr>
            <p:cNvSpPr txBox="1"/>
            <p:nvPr/>
          </p:nvSpPr>
          <p:spPr>
            <a:xfrm>
              <a:off x="737429" y="1453477"/>
              <a:ext cx="1731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>
                      <a:lumMod val="50000"/>
                    </a:schemeClr>
                  </a:solidFill>
                  <a:latin typeface="Arial Black" panose="020B0A04020102020204" pitchFamily="34" charset="0"/>
                </a:rPr>
                <a:t>61810-1</a:t>
              </a:r>
              <a:endParaRPr lang="en-GB" sz="2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6" name="Picture 2" descr="International Electrotechnical Commission – Wikipedia">
            <a:extLst>
              <a:ext uri="{FF2B5EF4-FFF2-40B4-BE49-F238E27FC236}">
                <a16:creationId xmlns:a16="http://schemas.microsoft.com/office/drawing/2014/main" id="{4906DA5D-D1B8-47AE-AEFB-BB2AE15A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12" y="2063586"/>
            <a:ext cx="376237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313C1C-DDAC-4AD3-870A-CF81F43A7592}"/>
              </a:ext>
            </a:extLst>
          </p:cNvPr>
          <p:cNvSpPr txBox="1"/>
          <p:nvPr/>
        </p:nvSpPr>
        <p:spPr>
          <a:xfrm>
            <a:off x="7166237" y="2023988"/>
            <a:ext cx="174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61439-1-7:2020</a:t>
            </a:r>
            <a:endParaRPr lang="en-GB" sz="2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C45C02-5315-4F0F-BDB7-26833599BF18}"/>
              </a:ext>
            </a:extLst>
          </p:cNvPr>
          <p:cNvSpPr txBox="1"/>
          <p:nvPr/>
        </p:nvSpPr>
        <p:spPr>
          <a:xfrm>
            <a:off x="379051" y="1299565"/>
            <a:ext cx="4232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F4E79"/>
                </a:solidFill>
                <a:latin typeface="Arial Black" panose="020B0A04020102020204" pitchFamily="34" charset="0"/>
              </a:rPr>
              <a:t>HD6034-7-722:2018</a:t>
            </a:r>
            <a:endParaRPr lang="en-GB" sz="2800" dirty="0">
              <a:solidFill>
                <a:srgbClr val="1F4E79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8AB860-CD10-4ADE-9B1E-428BF1B4FF63}"/>
              </a:ext>
            </a:extLst>
          </p:cNvPr>
          <p:cNvSpPr/>
          <p:nvPr/>
        </p:nvSpPr>
        <p:spPr>
          <a:xfrm>
            <a:off x="2650947" y="5279287"/>
            <a:ext cx="1870927" cy="8847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C053343-2465-4B26-A622-D847D6797440}"/>
              </a:ext>
            </a:extLst>
          </p:cNvPr>
          <p:cNvSpPr/>
          <p:nvPr/>
        </p:nvSpPr>
        <p:spPr>
          <a:xfrm>
            <a:off x="4742029" y="5278208"/>
            <a:ext cx="1870927" cy="8847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18F05E-139B-43F4-9B97-5A6EF5B7F174}"/>
              </a:ext>
            </a:extLst>
          </p:cNvPr>
          <p:cNvSpPr/>
          <p:nvPr/>
        </p:nvSpPr>
        <p:spPr>
          <a:xfrm>
            <a:off x="6851900" y="5278208"/>
            <a:ext cx="1870927" cy="88476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E4EC152F-705D-47D0-A1A5-DBBBD6CC4165}"/>
              </a:ext>
            </a:extLst>
          </p:cNvPr>
          <p:cNvSpPr txBox="1">
            <a:spLocks/>
          </p:cNvSpPr>
          <p:nvPr/>
        </p:nvSpPr>
        <p:spPr>
          <a:xfrm>
            <a:off x="2650947" y="5284808"/>
            <a:ext cx="1870927" cy="87816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1F4E79"/>
                </a:solidFill>
              </a:rPr>
              <a:t>For mode 2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D9504FE2-66A5-48F9-9A2A-477064A10C27}"/>
              </a:ext>
            </a:extLst>
          </p:cNvPr>
          <p:cNvSpPr txBox="1">
            <a:spLocks/>
          </p:cNvSpPr>
          <p:nvPr/>
        </p:nvSpPr>
        <p:spPr>
          <a:xfrm>
            <a:off x="4737122" y="5284808"/>
            <a:ext cx="1880739" cy="87877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1F4E79"/>
                </a:solidFill>
              </a:rPr>
              <a:t>For mode 3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AE785E0-4783-4EA8-B93F-6564539C4FB9}"/>
              </a:ext>
            </a:extLst>
          </p:cNvPr>
          <p:cNvSpPr txBox="1">
            <a:spLocks/>
          </p:cNvSpPr>
          <p:nvPr/>
        </p:nvSpPr>
        <p:spPr>
          <a:xfrm>
            <a:off x="6851280" y="2798501"/>
            <a:ext cx="1870927" cy="1743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1800" dirty="0"/>
              <a:t>Low-voltage switch- and control gear assemblies</a:t>
            </a:r>
            <a:endParaRPr lang="en-US" sz="1800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AA773204-FF25-4D0E-B542-816E71FE68F4}"/>
              </a:ext>
            </a:extLst>
          </p:cNvPr>
          <p:cNvSpPr txBox="1">
            <a:spLocks/>
          </p:cNvSpPr>
          <p:nvPr/>
        </p:nvSpPr>
        <p:spPr>
          <a:xfrm>
            <a:off x="6835482" y="5278208"/>
            <a:ext cx="1880739" cy="87877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1F4E79"/>
                </a:solidFill>
              </a:rPr>
              <a:t>For all modes</a:t>
            </a:r>
          </a:p>
        </p:txBody>
      </p:sp>
      <p:pic>
        <p:nvPicPr>
          <p:cNvPr id="44" name="Picture 2" descr="International Electrotechnical Commission – Wikipedia">
            <a:extLst>
              <a:ext uri="{FF2B5EF4-FFF2-40B4-BE49-F238E27FC236}">
                <a16:creationId xmlns:a16="http://schemas.microsoft.com/office/drawing/2014/main" id="{CD3F6C11-E26B-40E1-8E2B-63DFC264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424" y="2810732"/>
            <a:ext cx="376237" cy="3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53DF8E7-34EB-471D-95D6-372545372B62}"/>
              </a:ext>
            </a:extLst>
          </p:cNvPr>
          <p:cNvCxnSpPr/>
          <p:nvPr/>
        </p:nvCxnSpPr>
        <p:spPr>
          <a:xfrm>
            <a:off x="2520237" y="2023988"/>
            <a:ext cx="0" cy="4034690"/>
          </a:xfrm>
          <a:prstGeom prst="line">
            <a:avLst/>
          </a:prstGeom>
          <a:ln w="12700">
            <a:solidFill>
              <a:srgbClr val="1F4E7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D3AAFEB-C840-41BE-84DE-30E06BDFA07F}"/>
              </a:ext>
            </a:extLst>
          </p:cNvPr>
          <p:cNvCxnSpPr/>
          <p:nvPr/>
        </p:nvCxnSpPr>
        <p:spPr>
          <a:xfrm>
            <a:off x="4628187" y="2023988"/>
            <a:ext cx="0" cy="4034690"/>
          </a:xfrm>
          <a:prstGeom prst="line">
            <a:avLst/>
          </a:prstGeom>
          <a:ln w="12700">
            <a:solidFill>
              <a:srgbClr val="1F4E7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C8090F-8206-4902-B846-90E5ADCBB6D0}"/>
              </a:ext>
            </a:extLst>
          </p:cNvPr>
          <p:cNvCxnSpPr/>
          <p:nvPr/>
        </p:nvCxnSpPr>
        <p:spPr>
          <a:xfrm>
            <a:off x="6733798" y="2023988"/>
            <a:ext cx="0" cy="4034690"/>
          </a:xfrm>
          <a:prstGeom prst="line">
            <a:avLst/>
          </a:prstGeom>
          <a:ln w="12700">
            <a:solidFill>
              <a:srgbClr val="1F4E7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675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9686428-CACD-4748-B8DE-8D39269D50D8}"/>
              </a:ext>
            </a:extLst>
          </p:cNvPr>
          <p:cNvSpPr/>
          <p:nvPr/>
        </p:nvSpPr>
        <p:spPr>
          <a:xfrm>
            <a:off x="2265227" y="1273397"/>
            <a:ext cx="1888490" cy="5040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5056CF-0ADD-4C92-8EF2-6D9169848941}"/>
              </a:ext>
            </a:extLst>
          </p:cNvPr>
          <p:cNvSpPr/>
          <p:nvPr/>
        </p:nvSpPr>
        <p:spPr>
          <a:xfrm>
            <a:off x="4153717" y="1273397"/>
            <a:ext cx="1888490" cy="5040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413D32-D8D3-4EB1-B7D1-D36A6965DC81}"/>
              </a:ext>
            </a:extLst>
          </p:cNvPr>
          <p:cNvSpPr/>
          <p:nvPr/>
        </p:nvSpPr>
        <p:spPr>
          <a:xfrm>
            <a:off x="372836" y="1273397"/>
            <a:ext cx="1888490" cy="5040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D2575-EFF7-43FD-B387-4797BA954A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EV Charging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F16C1-C7F4-41F2-AD30-675BAF572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Power Relay – Single Pole, Contact form 1A/1C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F6D5A06-816E-4EAA-8955-D47AF53D56E5}"/>
              </a:ext>
            </a:extLst>
          </p:cNvPr>
          <p:cNvSpPr txBox="1">
            <a:spLocks/>
          </p:cNvSpPr>
          <p:nvPr/>
        </p:nvSpPr>
        <p:spPr>
          <a:xfrm>
            <a:off x="368935" y="6307222"/>
            <a:ext cx="11525250" cy="2110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400" b="1"/>
              <a:t>Current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E20C6E5-8248-43F7-AA91-AD88B65C6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18080" r="13890" b="14499"/>
          <a:stretch/>
        </p:blipFill>
        <p:spPr bwMode="auto">
          <a:xfrm>
            <a:off x="755407" y="4431628"/>
            <a:ext cx="1131150" cy="9180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FA0298F3-645D-47E2-AA3A-31C4BAAC1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t="16589" r="14424" b="17433"/>
          <a:stretch/>
        </p:blipFill>
        <p:spPr bwMode="auto">
          <a:xfrm>
            <a:off x="826977" y="2036392"/>
            <a:ext cx="988009" cy="107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0FB96A6-DF4A-455A-A838-C15B82B334D5}"/>
              </a:ext>
            </a:extLst>
          </p:cNvPr>
          <p:cNvSpPr/>
          <p:nvPr/>
        </p:nvSpPr>
        <p:spPr>
          <a:xfrm>
            <a:off x="6042207" y="1273397"/>
            <a:ext cx="1888490" cy="5040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B5A6F89-4F05-4D3B-BAF1-695AA4EE50BB}"/>
              </a:ext>
            </a:extLst>
          </p:cNvPr>
          <p:cNvSpPr/>
          <p:nvPr/>
        </p:nvSpPr>
        <p:spPr>
          <a:xfrm>
            <a:off x="7930697" y="1273397"/>
            <a:ext cx="1888490" cy="5040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3A9F37-CBD0-4D40-9E6B-414222094C4E}"/>
              </a:ext>
            </a:extLst>
          </p:cNvPr>
          <p:cNvSpPr/>
          <p:nvPr/>
        </p:nvSpPr>
        <p:spPr>
          <a:xfrm>
            <a:off x="9819186" y="1273397"/>
            <a:ext cx="1926093" cy="5040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bject 20">
            <a:extLst>
              <a:ext uri="{FF2B5EF4-FFF2-40B4-BE49-F238E27FC236}">
                <a16:creationId xmlns:a16="http://schemas.microsoft.com/office/drawing/2014/main" id="{142FCC3D-125F-4079-914D-BAA05C6331A9}"/>
              </a:ext>
            </a:extLst>
          </p:cNvPr>
          <p:cNvSpPr txBox="1"/>
          <p:nvPr/>
        </p:nvSpPr>
        <p:spPr>
          <a:xfrm>
            <a:off x="9826988" y="1279800"/>
            <a:ext cx="19182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HF186F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30x20x31</a:t>
            </a:r>
          </a:p>
        </p:txBody>
      </p:sp>
      <p:sp>
        <p:nvSpPr>
          <p:cNvPr id="45" name="object 20">
            <a:extLst>
              <a:ext uri="{FF2B5EF4-FFF2-40B4-BE49-F238E27FC236}">
                <a16:creationId xmlns:a16="http://schemas.microsoft.com/office/drawing/2014/main" id="{71655686-1494-4D4D-B0FA-A69C41F21C46}"/>
              </a:ext>
            </a:extLst>
          </p:cNvPr>
          <p:cNvSpPr txBox="1"/>
          <p:nvPr/>
        </p:nvSpPr>
        <p:spPr>
          <a:xfrm>
            <a:off x="7938499" y="1273397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de-DE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HFK11(-T) C32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de-DE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20.5 x 15.9 x 20.6</a:t>
            </a:r>
          </a:p>
        </p:txBody>
      </p:sp>
      <p:sp>
        <p:nvSpPr>
          <p:cNvPr id="46" name="object 20">
            <a:extLst>
              <a:ext uri="{FF2B5EF4-FFF2-40B4-BE49-F238E27FC236}">
                <a16:creationId xmlns:a16="http://schemas.microsoft.com/office/drawing/2014/main" id="{92D686A5-6844-41B3-971C-0B404486377B}"/>
              </a:ext>
            </a:extLst>
          </p:cNvPr>
          <p:cNvSpPr txBox="1"/>
          <p:nvPr/>
        </p:nvSpPr>
        <p:spPr>
          <a:xfrm>
            <a:off x="6045813" y="1279800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HF165F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32.2×27.4×19.4</a:t>
            </a:r>
          </a:p>
        </p:txBody>
      </p:sp>
      <p:sp>
        <p:nvSpPr>
          <p:cNvPr id="47" name="object 20">
            <a:extLst>
              <a:ext uri="{FF2B5EF4-FFF2-40B4-BE49-F238E27FC236}">
                <a16:creationId xmlns:a16="http://schemas.microsoft.com/office/drawing/2014/main" id="{2C21BA7E-63DC-4B79-91E6-729B1C3BE97B}"/>
              </a:ext>
            </a:extLst>
          </p:cNvPr>
          <p:cNvSpPr txBox="1"/>
          <p:nvPr/>
        </p:nvSpPr>
        <p:spPr>
          <a:xfrm>
            <a:off x="4153217" y="1273397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HF161F-W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30.4×15.9×23.3</a:t>
            </a: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D9F21253-39FC-4026-9ED7-E50D7C449825}"/>
              </a:ext>
            </a:extLst>
          </p:cNvPr>
          <p:cNvSpPr txBox="1"/>
          <p:nvPr/>
        </p:nvSpPr>
        <p:spPr>
          <a:xfrm>
            <a:off x="2222229" y="1266993"/>
            <a:ext cx="1934890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de-DE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HFK11(-T) C16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de-DE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20.5 x 15.9 x 20.6</a:t>
            </a:r>
          </a:p>
        </p:txBody>
      </p:sp>
      <p:sp>
        <p:nvSpPr>
          <p:cNvPr id="49" name="object 20">
            <a:extLst>
              <a:ext uri="{FF2B5EF4-FFF2-40B4-BE49-F238E27FC236}">
                <a16:creationId xmlns:a16="http://schemas.microsoft.com/office/drawing/2014/main" id="{2BEAEAAD-4C80-4143-8981-66F90BFABE28}"/>
              </a:ext>
            </a:extLst>
          </p:cNvPr>
          <p:cNvSpPr txBox="1"/>
          <p:nvPr/>
        </p:nvSpPr>
        <p:spPr>
          <a:xfrm>
            <a:off x="368935" y="1266994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HF15</a:t>
            </a:r>
            <a:r>
              <a:rPr lang="fr-FR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r>
              <a:rPr sz="1200" b="1" spc="-55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F</a:t>
            </a:r>
            <a:endParaRPr lang="fr-FR" sz="1200" b="1" spc="-55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1200" b="0" i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21×16×20.6</a:t>
            </a:r>
            <a:endParaRPr sz="12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id="{3712672F-C622-4C9A-815B-10ACA8D67DB3}"/>
              </a:ext>
            </a:extLst>
          </p:cNvPr>
          <p:cNvSpPr txBox="1"/>
          <p:nvPr/>
        </p:nvSpPr>
        <p:spPr>
          <a:xfrm>
            <a:off x="9835287" y="3441758"/>
            <a:ext cx="19182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HF176F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38×33×36.8</a:t>
            </a: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96D65A15-9A2A-401F-B730-5FE8153C2870}"/>
              </a:ext>
            </a:extLst>
          </p:cNvPr>
          <p:cNvSpPr txBox="1"/>
          <p:nvPr/>
        </p:nvSpPr>
        <p:spPr>
          <a:xfrm>
            <a:off x="7946798" y="3439549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HFK10(-T) C32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18.85×15.9×16.5</a:t>
            </a:r>
          </a:p>
        </p:txBody>
      </p:sp>
      <p:sp>
        <p:nvSpPr>
          <p:cNvPr id="53" name="object 20">
            <a:extLst>
              <a:ext uri="{FF2B5EF4-FFF2-40B4-BE49-F238E27FC236}">
                <a16:creationId xmlns:a16="http://schemas.microsoft.com/office/drawing/2014/main" id="{166A7840-53E6-48C9-B277-29B77850E905}"/>
              </a:ext>
            </a:extLst>
          </p:cNvPr>
          <p:cNvSpPr txBox="1"/>
          <p:nvPr/>
        </p:nvSpPr>
        <p:spPr>
          <a:xfrm>
            <a:off x="6041708" y="3441758"/>
            <a:ext cx="1905089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HF161F-40W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30.4×15.9×23.3</a:t>
            </a:r>
          </a:p>
        </p:txBody>
      </p:sp>
      <p:sp>
        <p:nvSpPr>
          <p:cNvPr id="54" name="object 20">
            <a:extLst>
              <a:ext uri="{FF2B5EF4-FFF2-40B4-BE49-F238E27FC236}">
                <a16:creationId xmlns:a16="http://schemas.microsoft.com/office/drawing/2014/main" id="{31EE5A47-A689-46AB-8980-893353525655}"/>
              </a:ext>
            </a:extLst>
          </p:cNvPr>
          <p:cNvSpPr txBox="1"/>
          <p:nvPr/>
        </p:nvSpPr>
        <p:spPr>
          <a:xfrm>
            <a:off x="4157572" y="2911181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HF179F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21.5×16×20.6</a:t>
            </a:r>
          </a:p>
        </p:txBody>
      </p:sp>
      <p:sp>
        <p:nvSpPr>
          <p:cNvPr id="55" name="object 20">
            <a:extLst>
              <a:ext uri="{FF2B5EF4-FFF2-40B4-BE49-F238E27FC236}">
                <a16:creationId xmlns:a16="http://schemas.microsoft.com/office/drawing/2014/main" id="{B83E84DC-64E8-4A36-B10F-C299E481C33A}"/>
              </a:ext>
            </a:extLst>
          </p:cNvPr>
          <p:cNvSpPr txBox="1"/>
          <p:nvPr/>
        </p:nvSpPr>
        <p:spPr>
          <a:xfrm>
            <a:off x="2268538" y="3433145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HFK10(-T) C16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18.85×15.9×16.5</a:t>
            </a:r>
          </a:p>
        </p:txBody>
      </p:sp>
      <p:sp>
        <p:nvSpPr>
          <p:cNvPr id="56" name="object 20">
            <a:extLst>
              <a:ext uri="{FF2B5EF4-FFF2-40B4-BE49-F238E27FC236}">
                <a16:creationId xmlns:a16="http://schemas.microsoft.com/office/drawing/2014/main" id="{CD97BA52-E95A-4DEE-812F-A815CB929CA7}"/>
              </a:ext>
            </a:extLst>
          </p:cNvPr>
          <p:cNvSpPr txBox="1"/>
          <p:nvPr/>
        </p:nvSpPr>
        <p:spPr>
          <a:xfrm>
            <a:off x="377234" y="3433146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HF115F/K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29.0×12.7×15.7</a:t>
            </a:r>
          </a:p>
        </p:txBody>
      </p:sp>
      <p:pic>
        <p:nvPicPr>
          <p:cNvPr id="57" name="Image 63">
            <a:extLst>
              <a:ext uri="{FF2B5EF4-FFF2-40B4-BE49-F238E27FC236}">
                <a16:creationId xmlns:a16="http://schemas.microsoft.com/office/drawing/2014/main" id="{B5B9A81A-DA63-4985-A023-FCC7EFC3E9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89612" y="2064324"/>
            <a:ext cx="914180" cy="1022097"/>
          </a:xfrm>
          <a:prstGeom prst="rect">
            <a:avLst/>
          </a:prstGeom>
        </p:spPr>
      </p:pic>
      <p:pic>
        <p:nvPicPr>
          <p:cNvPr id="58" name="Picture 18">
            <a:extLst>
              <a:ext uri="{FF2B5EF4-FFF2-40B4-BE49-F238E27FC236}">
                <a16:creationId xmlns:a16="http://schemas.microsoft.com/office/drawing/2014/main" id="{9FFCB040-9E36-48D2-9DFF-4BA34344D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16304" r="18100" b="15528"/>
          <a:stretch/>
        </p:blipFill>
        <p:spPr bwMode="auto">
          <a:xfrm>
            <a:off x="2752135" y="4406977"/>
            <a:ext cx="944473" cy="1065502"/>
          </a:xfrm>
          <a:prstGeom prst="rect">
            <a:avLst/>
          </a:prstGeom>
          <a:noFill/>
          <a:effectLst>
            <a:glow rad="139700">
              <a:srgbClr val="1F4E79">
                <a:alpha val="7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bject 20">
            <a:extLst>
              <a:ext uri="{FF2B5EF4-FFF2-40B4-BE49-F238E27FC236}">
                <a16:creationId xmlns:a16="http://schemas.microsoft.com/office/drawing/2014/main" id="{458987E5-BEA4-460A-912A-3D2295295D95}"/>
              </a:ext>
            </a:extLst>
          </p:cNvPr>
          <p:cNvSpPr txBox="1"/>
          <p:nvPr/>
        </p:nvSpPr>
        <p:spPr>
          <a:xfrm>
            <a:off x="4153217" y="4477001"/>
            <a:ext cx="1888491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HF178F(-T)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21.5×16×20.6</a:t>
            </a:r>
          </a:p>
        </p:txBody>
      </p:sp>
      <p:pic>
        <p:nvPicPr>
          <p:cNvPr id="60" name="Picture 6">
            <a:extLst>
              <a:ext uri="{FF2B5EF4-FFF2-40B4-BE49-F238E27FC236}">
                <a16:creationId xmlns:a16="http://schemas.microsoft.com/office/drawing/2014/main" id="{27F76527-51AA-4B9D-A4ED-4848F365D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15014" r="20938" b="15406"/>
          <a:stretch/>
        </p:blipFill>
        <p:spPr bwMode="auto">
          <a:xfrm>
            <a:off x="4710002" y="4999652"/>
            <a:ext cx="809400" cy="9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07FD2449-30AD-46B6-9177-A6CD1BD20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5999" r="21422" b="15020"/>
          <a:stretch/>
        </p:blipFill>
        <p:spPr bwMode="auto">
          <a:xfrm>
            <a:off x="4711242" y="3364467"/>
            <a:ext cx="827231" cy="9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>
            <a:extLst>
              <a:ext uri="{FF2B5EF4-FFF2-40B4-BE49-F238E27FC236}">
                <a16:creationId xmlns:a16="http://schemas.microsoft.com/office/drawing/2014/main" id="{A0CD22A6-6B2E-48F2-BAF0-17E26E282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t="13171" r="17267" b="11597"/>
          <a:stretch/>
        </p:blipFill>
        <p:spPr bwMode="auto">
          <a:xfrm>
            <a:off x="4678794" y="1768692"/>
            <a:ext cx="875807" cy="8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24">
            <a:extLst>
              <a:ext uri="{FF2B5EF4-FFF2-40B4-BE49-F238E27FC236}">
                <a16:creationId xmlns:a16="http://schemas.microsoft.com/office/drawing/2014/main" id="{CADACA9B-D33C-44EC-8308-A80447D1A6F2}"/>
              </a:ext>
            </a:extLst>
          </p:cNvPr>
          <p:cNvSpPr txBox="1"/>
          <p:nvPr/>
        </p:nvSpPr>
        <p:spPr>
          <a:xfrm>
            <a:off x="4710002" y="2744345"/>
            <a:ext cx="1026749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sz="800" dirty="0">
                <a:latin typeface="+mj-lt"/>
                <a:cs typeface="Calibri"/>
              </a:rPr>
              <a:t>1.5mm</a:t>
            </a:r>
            <a:r>
              <a:rPr lang="fr-FR" sz="800" dirty="0">
                <a:latin typeface="+mj-lt"/>
                <a:cs typeface="Calibri"/>
              </a:rPr>
              <a:t> to 2.3mm</a:t>
            </a:r>
          </a:p>
        </p:txBody>
      </p:sp>
      <p:sp>
        <p:nvSpPr>
          <p:cNvPr id="64" name="object 24">
            <a:extLst>
              <a:ext uri="{FF2B5EF4-FFF2-40B4-BE49-F238E27FC236}">
                <a16:creationId xmlns:a16="http://schemas.microsoft.com/office/drawing/2014/main" id="{A5144BBB-475D-4906-8100-1C3C80C496C2}"/>
              </a:ext>
            </a:extLst>
          </p:cNvPr>
          <p:cNvSpPr txBox="1"/>
          <p:nvPr/>
        </p:nvSpPr>
        <p:spPr>
          <a:xfrm>
            <a:off x="4710002" y="4333636"/>
            <a:ext cx="1026749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sz="800" dirty="0">
                <a:latin typeface="+mj-lt"/>
                <a:cs typeface="Calibri"/>
              </a:rPr>
              <a:t>1.</a:t>
            </a:r>
            <a:r>
              <a:rPr lang="de-DE" sz="800" dirty="0">
                <a:latin typeface="+mj-lt"/>
                <a:cs typeface="Calibri"/>
              </a:rPr>
              <a:t>8</a:t>
            </a:r>
            <a:r>
              <a:rPr sz="800" dirty="0">
                <a:latin typeface="+mj-lt"/>
                <a:cs typeface="Calibri"/>
              </a:rPr>
              <a:t>mm</a:t>
            </a:r>
            <a:r>
              <a:rPr lang="fr-FR" sz="800" dirty="0">
                <a:latin typeface="+mj-lt"/>
                <a:cs typeface="Calibri"/>
              </a:rPr>
              <a:t> to 2.4mm</a:t>
            </a:r>
          </a:p>
        </p:txBody>
      </p:sp>
      <p:pic>
        <p:nvPicPr>
          <p:cNvPr id="65" name="Picture 12">
            <a:extLst>
              <a:ext uri="{FF2B5EF4-FFF2-40B4-BE49-F238E27FC236}">
                <a16:creationId xmlns:a16="http://schemas.microsoft.com/office/drawing/2014/main" id="{6054759F-F0DE-44F1-B655-046B3FB73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t="19201" r="19161" b="20600"/>
          <a:stretch/>
        </p:blipFill>
        <p:spPr bwMode="auto">
          <a:xfrm>
            <a:off x="6572576" y="4578377"/>
            <a:ext cx="843351" cy="8425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>
            <a:extLst>
              <a:ext uri="{FF2B5EF4-FFF2-40B4-BE49-F238E27FC236}">
                <a16:creationId xmlns:a16="http://schemas.microsoft.com/office/drawing/2014/main" id="{BD9C5106-85A9-4807-AB04-7DAC93887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18080" r="16662" b="21440"/>
          <a:stretch/>
        </p:blipFill>
        <p:spPr bwMode="auto">
          <a:xfrm>
            <a:off x="6426568" y="2147916"/>
            <a:ext cx="1111718" cy="8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bject 24">
            <a:extLst>
              <a:ext uri="{FF2B5EF4-FFF2-40B4-BE49-F238E27FC236}">
                <a16:creationId xmlns:a16="http://schemas.microsoft.com/office/drawing/2014/main" id="{34D70399-BD92-46E7-B24D-5EB559BD9F2F}"/>
              </a:ext>
            </a:extLst>
          </p:cNvPr>
          <p:cNvSpPr txBox="1"/>
          <p:nvPr/>
        </p:nvSpPr>
        <p:spPr>
          <a:xfrm>
            <a:off x="6572576" y="3245525"/>
            <a:ext cx="1026749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sz="800" dirty="0">
                <a:latin typeface="+mj-lt"/>
                <a:cs typeface="Calibri"/>
              </a:rPr>
              <a:t>1.</a:t>
            </a:r>
            <a:r>
              <a:rPr lang="de-DE" sz="800" dirty="0">
                <a:latin typeface="+mj-lt"/>
                <a:cs typeface="Calibri"/>
              </a:rPr>
              <a:t>8</a:t>
            </a:r>
            <a:r>
              <a:rPr sz="800" dirty="0">
                <a:latin typeface="+mj-lt"/>
                <a:cs typeface="Calibri"/>
              </a:rPr>
              <a:t>mm</a:t>
            </a:r>
            <a:r>
              <a:rPr lang="fr-FR" sz="800" dirty="0">
                <a:latin typeface="+mj-lt"/>
                <a:cs typeface="Calibri"/>
              </a:rPr>
              <a:t> to 2.0mm</a:t>
            </a:r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83854911-EA62-412D-9E7C-34933E931F9A}"/>
              </a:ext>
            </a:extLst>
          </p:cNvPr>
          <p:cNvSpPr txBox="1"/>
          <p:nvPr/>
        </p:nvSpPr>
        <p:spPr>
          <a:xfrm>
            <a:off x="6820149" y="5855518"/>
            <a:ext cx="42794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lang="fr-FR" sz="800" dirty="0">
                <a:latin typeface="+mj-lt"/>
                <a:cs typeface="Calibri"/>
              </a:rPr>
              <a:t>2.0mm</a:t>
            </a:r>
          </a:p>
        </p:txBody>
      </p:sp>
      <p:pic>
        <p:nvPicPr>
          <p:cNvPr id="69" name="Image 65">
            <a:extLst>
              <a:ext uri="{FF2B5EF4-FFF2-40B4-BE49-F238E27FC236}">
                <a16:creationId xmlns:a16="http://schemas.microsoft.com/office/drawing/2014/main" id="{15BB2472-8461-4A84-8F33-883307325C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4404" y="2025659"/>
            <a:ext cx="944473" cy="1055966"/>
          </a:xfrm>
          <a:prstGeom prst="rect">
            <a:avLst/>
          </a:prstGeom>
        </p:spPr>
      </p:pic>
      <p:pic>
        <p:nvPicPr>
          <p:cNvPr id="70" name="Picture 18">
            <a:extLst>
              <a:ext uri="{FF2B5EF4-FFF2-40B4-BE49-F238E27FC236}">
                <a16:creationId xmlns:a16="http://schemas.microsoft.com/office/drawing/2014/main" id="{F42A799D-AEF8-4107-B4A4-28E502E11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16304" r="18100" b="15528"/>
          <a:stretch/>
        </p:blipFill>
        <p:spPr bwMode="auto">
          <a:xfrm>
            <a:off x="8495392" y="4410179"/>
            <a:ext cx="944473" cy="106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2867761-9258-4F4B-BC99-6B85880A6738}"/>
              </a:ext>
            </a:extLst>
          </p:cNvPr>
          <p:cNvSpPr/>
          <p:nvPr/>
        </p:nvSpPr>
        <p:spPr>
          <a:xfrm>
            <a:off x="368935" y="6051972"/>
            <a:ext cx="11525250" cy="267547"/>
          </a:xfrm>
          <a:prstGeom prst="homePlat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2862BC-CB3D-4A9A-B13D-E8B62553C443}"/>
              </a:ext>
            </a:extLst>
          </p:cNvPr>
          <p:cNvSpPr txBox="1">
            <a:spLocks/>
          </p:cNvSpPr>
          <p:nvPr/>
        </p:nvSpPr>
        <p:spPr>
          <a:xfrm>
            <a:off x="368935" y="6045824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16A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2CCC859-F6CD-43A4-A10D-859EF044FA28}"/>
              </a:ext>
            </a:extLst>
          </p:cNvPr>
          <p:cNvSpPr txBox="1">
            <a:spLocks/>
          </p:cNvSpPr>
          <p:nvPr/>
        </p:nvSpPr>
        <p:spPr>
          <a:xfrm>
            <a:off x="2257425" y="6051972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20A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46F230E-6A65-45E8-AC41-F81A8E8585C4}"/>
              </a:ext>
            </a:extLst>
          </p:cNvPr>
          <p:cNvSpPr txBox="1">
            <a:spLocks/>
          </p:cNvSpPr>
          <p:nvPr/>
        </p:nvSpPr>
        <p:spPr>
          <a:xfrm>
            <a:off x="4145915" y="6051972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32A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8DCD87F-9799-4B50-A201-863700E81C27}"/>
              </a:ext>
            </a:extLst>
          </p:cNvPr>
          <p:cNvSpPr txBox="1">
            <a:spLocks/>
          </p:cNvSpPr>
          <p:nvPr/>
        </p:nvSpPr>
        <p:spPr>
          <a:xfrm>
            <a:off x="6096000" y="6051972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40A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B412EDF-789A-4700-A19A-6B31AB1FACE6}"/>
              </a:ext>
            </a:extLst>
          </p:cNvPr>
          <p:cNvSpPr txBox="1">
            <a:spLocks/>
          </p:cNvSpPr>
          <p:nvPr/>
        </p:nvSpPr>
        <p:spPr>
          <a:xfrm>
            <a:off x="7973696" y="6051972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45A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2E4ABF-9905-49AD-8AEB-AF0AC73BAA6E}"/>
              </a:ext>
            </a:extLst>
          </p:cNvPr>
          <p:cNvSpPr txBox="1">
            <a:spLocks/>
          </p:cNvSpPr>
          <p:nvPr/>
        </p:nvSpPr>
        <p:spPr>
          <a:xfrm>
            <a:off x="9856790" y="6051972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65A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71" name="Image 9">
            <a:extLst>
              <a:ext uri="{FF2B5EF4-FFF2-40B4-BE49-F238E27FC236}">
                <a16:creationId xmlns:a16="http://schemas.microsoft.com/office/drawing/2014/main" id="{0F888D2F-0610-404F-8865-98E556F0DC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1598" y="4437382"/>
            <a:ext cx="1005455" cy="1043138"/>
          </a:xfrm>
          <a:prstGeom prst="rect">
            <a:avLst/>
          </a:prstGeom>
        </p:spPr>
      </p:pic>
      <p:pic>
        <p:nvPicPr>
          <p:cNvPr id="72" name="Picture 16">
            <a:extLst>
              <a:ext uri="{FF2B5EF4-FFF2-40B4-BE49-F238E27FC236}">
                <a16:creationId xmlns:a16="http://schemas.microsoft.com/office/drawing/2014/main" id="{75EA5D15-F32C-4984-83A1-9A50CAF40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14482" r="20690" b="11637"/>
          <a:stretch/>
        </p:blipFill>
        <p:spPr bwMode="auto">
          <a:xfrm>
            <a:off x="10279504" y="2016595"/>
            <a:ext cx="874742" cy="111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24">
            <a:extLst>
              <a:ext uri="{FF2B5EF4-FFF2-40B4-BE49-F238E27FC236}">
                <a16:creationId xmlns:a16="http://schemas.microsoft.com/office/drawing/2014/main" id="{FDBE2314-1137-454D-B276-5CFF4D3A3052}"/>
              </a:ext>
            </a:extLst>
          </p:cNvPr>
          <p:cNvSpPr txBox="1"/>
          <p:nvPr/>
        </p:nvSpPr>
        <p:spPr>
          <a:xfrm>
            <a:off x="10568261" y="3253071"/>
            <a:ext cx="42794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lang="fr-FR" sz="800" dirty="0">
                <a:latin typeface="+mj-lt"/>
                <a:cs typeface="Calibri"/>
              </a:rPr>
              <a:t>3.0mm</a:t>
            </a:r>
          </a:p>
        </p:txBody>
      </p:sp>
      <p:sp>
        <p:nvSpPr>
          <p:cNvPr id="74" name="object 24">
            <a:extLst>
              <a:ext uri="{FF2B5EF4-FFF2-40B4-BE49-F238E27FC236}">
                <a16:creationId xmlns:a16="http://schemas.microsoft.com/office/drawing/2014/main" id="{7D655536-F626-468E-B5CF-5428BF035200}"/>
              </a:ext>
            </a:extLst>
          </p:cNvPr>
          <p:cNvSpPr txBox="1"/>
          <p:nvPr/>
        </p:nvSpPr>
        <p:spPr>
          <a:xfrm>
            <a:off x="10568261" y="5867241"/>
            <a:ext cx="42794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lang="fr-FR" sz="800" dirty="0">
                <a:latin typeface="+mj-lt"/>
                <a:cs typeface="Calibri"/>
              </a:rPr>
              <a:t>3.0mm</a:t>
            </a:r>
          </a:p>
        </p:txBody>
      </p:sp>
      <p:sp>
        <p:nvSpPr>
          <p:cNvPr id="75" name="object 24">
            <a:extLst>
              <a:ext uri="{FF2B5EF4-FFF2-40B4-BE49-F238E27FC236}">
                <a16:creationId xmlns:a16="http://schemas.microsoft.com/office/drawing/2014/main" id="{23616F5F-D0EC-4DA8-972E-38AE99C9C26F}"/>
              </a:ext>
            </a:extLst>
          </p:cNvPr>
          <p:cNvSpPr txBox="1"/>
          <p:nvPr/>
        </p:nvSpPr>
        <p:spPr>
          <a:xfrm>
            <a:off x="10568260" y="6382503"/>
            <a:ext cx="978697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lang="fr-FR" sz="800" dirty="0">
                <a:latin typeface="+mj-lt"/>
                <a:cs typeface="Calibri"/>
              </a:rPr>
              <a:t>contact gap</a:t>
            </a:r>
          </a:p>
        </p:txBody>
      </p:sp>
    </p:spTree>
    <p:extLst>
      <p:ext uri="{BB962C8B-B14F-4D97-AF65-F5344CB8AC3E}">
        <p14:creationId xmlns:p14="http://schemas.microsoft.com/office/powerpoint/2010/main" val="217556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0F70B2-2744-4311-A902-2A5DCAE999FD}"/>
              </a:ext>
            </a:extLst>
          </p:cNvPr>
          <p:cNvSpPr/>
          <p:nvPr/>
        </p:nvSpPr>
        <p:spPr>
          <a:xfrm>
            <a:off x="372836" y="3428997"/>
            <a:ext cx="2269696" cy="28905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7458F6-EE7C-4AE1-B430-AABD6DF77823}"/>
              </a:ext>
            </a:extLst>
          </p:cNvPr>
          <p:cNvSpPr/>
          <p:nvPr/>
        </p:nvSpPr>
        <p:spPr>
          <a:xfrm>
            <a:off x="2642532" y="3428997"/>
            <a:ext cx="2269696" cy="28905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DA714E-5568-463E-AC08-F090BA256897}"/>
              </a:ext>
            </a:extLst>
          </p:cNvPr>
          <p:cNvSpPr/>
          <p:nvPr/>
        </p:nvSpPr>
        <p:spPr>
          <a:xfrm>
            <a:off x="4912228" y="1273397"/>
            <a:ext cx="4539392" cy="5046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BAF23A-5029-45AF-955E-938ECA266CAF}"/>
              </a:ext>
            </a:extLst>
          </p:cNvPr>
          <p:cNvSpPr/>
          <p:nvPr/>
        </p:nvSpPr>
        <p:spPr>
          <a:xfrm>
            <a:off x="9451620" y="1273397"/>
            <a:ext cx="2301356" cy="5046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22FBA-AD75-482D-8509-BE90524F4D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Hongfa Power Relays</a:t>
            </a:r>
            <a:endParaRPr lang="en-GB" dirty="0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C90FE98B-0A6F-42C1-9E1E-15184DB4257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557867"/>
            <a:ext cx="4338280" cy="1871130"/>
          </a:xfrm>
        </p:spPr>
        <p:txBody>
          <a:bodyPr/>
          <a:lstStyle/>
          <a:p>
            <a:r>
              <a:rPr lang="en-US" dirty="0"/>
              <a:t>Single pole w/  </a:t>
            </a:r>
            <a:r>
              <a:rPr lang="en-US" altLang="zh-CN" dirty="0"/>
              <a:t>aux </a:t>
            </a:r>
            <a:r>
              <a:rPr lang="en-US" dirty="0"/>
              <a:t>contact</a:t>
            </a:r>
          </a:p>
          <a:p>
            <a:r>
              <a:rPr lang="en-US" dirty="0"/>
              <a:t>2 poles w/ &amp; w/o aux contact</a:t>
            </a:r>
          </a:p>
          <a:p>
            <a:r>
              <a:rPr lang="en-US" dirty="0"/>
              <a:t>4 poles w/ aux contact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3466F-155F-4F68-8194-4B97E1100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EV </a:t>
            </a:r>
            <a:r>
              <a:rPr lang="de-DE" dirty="0" err="1"/>
              <a:t>Charging</a:t>
            </a:r>
            <a:endParaRPr lang="en-GB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DCC4E2C-00D2-41D2-A63A-9C53F1E43C15}"/>
              </a:ext>
            </a:extLst>
          </p:cNvPr>
          <p:cNvSpPr/>
          <p:nvPr/>
        </p:nvSpPr>
        <p:spPr>
          <a:xfrm>
            <a:off x="368935" y="6051972"/>
            <a:ext cx="11525250" cy="267547"/>
          </a:xfrm>
          <a:prstGeom prst="homePlat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14C67CB-2570-4132-90E6-C7DA8A751C8B}"/>
              </a:ext>
            </a:extLst>
          </p:cNvPr>
          <p:cNvSpPr txBox="1">
            <a:spLocks/>
          </p:cNvSpPr>
          <p:nvPr/>
        </p:nvSpPr>
        <p:spPr>
          <a:xfrm>
            <a:off x="6237679" y="6051972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40A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8BFBF2A-EBD4-419C-A5C0-A5DB019E781F}"/>
              </a:ext>
            </a:extLst>
          </p:cNvPr>
          <p:cNvSpPr txBox="1">
            <a:spLocks/>
          </p:cNvSpPr>
          <p:nvPr/>
        </p:nvSpPr>
        <p:spPr>
          <a:xfrm>
            <a:off x="2833135" y="6052227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32A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1270317-3F12-4D59-8628-548AEC1F6E22}"/>
              </a:ext>
            </a:extLst>
          </p:cNvPr>
          <p:cNvSpPr txBox="1">
            <a:spLocks/>
          </p:cNvSpPr>
          <p:nvPr/>
        </p:nvSpPr>
        <p:spPr>
          <a:xfrm>
            <a:off x="561489" y="6052227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16A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56475F3-CD57-470F-8483-33546EFB4C19}"/>
              </a:ext>
            </a:extLst>
          </p:cNvPr>
          <p:cNvSpPr txBox="1">
            <a:spLocks/>
          </p:cNvSpPr>
          <p:nvPr/>
        </p:nvSpPr>
        <p:spPr>
          <a:xfrm>
            <a:off x="9864486" y="6052227"/>
            <a:ext cx="1888490" cy="273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50A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6C689BC0-AE27-4575-B781-D551FFC8180A}"/>
              </a:ext>
            </a:extLst>
          </p:cNvPr>
          <p:cNvSpPr txBox="1"/>
          <p:nvPr/>
        </p:nvSpPr>
        <p:spPr>
          <a:xfrm>
            <a:off x="9464696" y="3435401"/>
            <a:ext cx="2288280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HF189F 1P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35x25x28</a:t>
            </a: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03CD8CE0-E1DA-4469-AFC6-6BAF42A5F017}"/>
              </a:ext>
            </a:extLst>
          </p:cNvPr>
          <p:cNvSpPr txBox="1"/>
          <p:nvPr/>
        </p:nvSpPr>
        <p:spPr>
          <a:xfrm>
            <a:off x="9451620" y="1278198"/>
            <a:ext cx="2301356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HF185F 2P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40x35x38.8</a:t>
            </a:r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0171D5C0-B2C8-410E-BB82-1D4344F93093}"/>
              </a:ext>
            </a:extLst>
          </p:cNvPr>
          <p:cNvSpPr txBox="1"/>
          <p:nvPr/>
        </p:nvSpPr>
        <p:spPr>
          <a:xfrm>
            <a:off x="7181924" y="1276981"/>
            <a:ext cx="2269696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HF170F/2P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36 × 30 × 40</a:t>
            </a:r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B6B33070-DE1C-4D7D-95CA-77F5E3F65F47}"/>
              </a:ext>
            </a:extLst>
          </p:cNvPr>
          <p:cNvSpPr txBox="1"/>
          <p:nvPr/>
        </p:nvSpPr>
        <p:spPr>
          <a:xfrm>
            <a:off x="4912228" y="1278198"/>
            <a:ext cx="2269696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HFE39-40/2P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30x20x10.2</a:t>
            </a:r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19F34A97-59F8-4B14-8854-023CFE9ECF5A}"/>
              </a:ext>
            </a:extLst>
          </p:cNvPr>
          <p:cNvSpPr txBox="1"/>
          <p:nvPr/>
        </p:nvSpPr>
        <p:spPr>
          <a:xfrm>
            <a:off x="7192169" y="3435401"/>
            <a:ext cx="2269696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HF187F(955) 4H1D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59 × 35 × 47</a:t>
            </a: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DDF908B3-8316-4E64-8B35-B8A982C9C6F9}"/>
              </a:ext>
            </a:extLst>
          </p:cNvPr>
          <p:cNvSpPr txBox="1"/>
          <p:nvPr/>
        </p:nvSpPr>
        <p:spPr>
          <a:xfrm>
            <a:off x="4922473" y="3428998"/>
            <a:ext cx="2269696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HF177F 2P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50×25×31</a:t>
            </a: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E401D7EA-3836-4FE4-9EEA-0D77AAF307D7}"/>
              </a:ext>
            </a:extLst>
          </p:cNvPr>
          <p:cNvSpPr txBox="1"/>
          <p:nvPr/>
        </p:nvSpPr>
        <p:spPr>
          <a:xfrm>
            <a:off x="2652777" y="3428999"/>
            <a:ext cx="2269696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HF190F 1P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35 x 16 x 28</a:t>
            </a:r>
          </a:p>
        </p:txBody>
      </p:sp>
      <p:sp>
        <p:nvSpPr>
          <p:cNvPr id="7" name="object 20">
            <a:extLst>
              <a:ext uri="{FF2B5EF4-FFF2-40B4-BE49-F238E27FC236}">
                <a16:creationId xmlns:a16="http://schemas.microsoft.com/office/drawing/2014/main" id="{F5F91698-170F-4CBC-BAC7-58B69C2F5C82}"/>
              </a:ext>
            </a:extLst>
          </p:cNvPr>
          <p:cNvSpPr txBox="1"/>
          <p:nvPr/>
        </p:nvSpPr>
        <p:spPr>
          <a:xfrm>
            <a:off x="368935" y="3429000"/>
            <a:ext cx="2269696" cy="394339"/>
          </a:xfrm>
          <a:prstGeom prst="rect">
            <a:avLst/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HF175F 2P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29.0×19.6×15.7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891E4C36-4C51-42B5-AA82-AA9B2FBD6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t="17675" r="16487" b="17800"/>
          <a:stretch/>
        </p:blipFill>
        <p:spPr bwMode="auto">
          <a:xfrm>
            <a:off x="920666" y="4341280"/>
            <a:ext cx="1184282" cy="10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bject 24">
            <a:extLst>
              <a:ext uri="{FF2B5EF4-FFF2-40B4-BE49-F238E27FC236}">
                <a16:creationId xmlns:a16="http://schemas.microsoft.com/office/drawing/2014/main" id="{F4B6B5C8-F5BD-4B8D-B29B-4B1086BA764D}"/>
              </a:ext>
            </a:extLst>
          </p:cNvPr>
          <p:cNvSpPr txBox="1"/>
          <p:nvPr/>
        </p:nvSpPr>
        <p:spPr>
          <a:xfrm>
            <a:off x="3372104" y="5846019"/>
            <a:ext cx="1026749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*2.25mm, </a:t>
            </a:r>
            <a:r>
              <a:rPr lang="de-DE" sz="800" dirty="0" err="1">
                <a:latin typeface="+mj-lt"/>
                <a:cs typeface="Calibri"/>
              </a:rPr>
              <a:t>aux</a:t>
            </a:r>
            <a:r>
              <a:rPr lang="de-DE" sz="800" dirty="0">
                <a:latin typeface="+mj-lt"/>
                <a:cs typeface="Calibri"/>
              </a:rPr>
              <a:t> </a:t>
            </a:r>
            <a:r>
              <a:rPr lang="de-DE" sz="800" dirty="0" err="1">
                <a:latin typeface="+mj-lt"/>
                <a:cs typeface="Calibri"/>
              </a:rPr>
              <a:t>contact</a:t>
            </a:r>
            <a:endParaRPr lang="de-DE" sz="800" dirty="0">
              <a:latin typeface="+mj-lt"/>
              <a:cs typeface="Calibri"/>
            </a:endParaRP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802DAC1F-50EE-44AF-8DB3-9D1EB4DC4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5000" r="17801" b="15000"/>
          <a:stretch/>
        </p:blipFill>
        <p:spPr bwMode="auto">
          <a:xfrm>
            <a:off x="3359236" y="4372349"/>
            <a:ext cx="1052484" cy="11196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extLst>
              <a:ext uri="{FF2B5EF4-FFF2-40B4-BE49-F238E27FC236}">
                <a16:creationId xmlns:a16="http://schemas.microsoft.com/office/drawing/2014/main" id="{BF9C89DD-7F4E-4DC6-B4A3-9A502E76E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2378" r="15000" b="20281"/>
          <a:stretch/>
        </p:blipFill>
        <p:spPr bwMode="auto">
          <a:xfrm>
            <a:off x="5461774" y="4507095"/>
            <a:ext cx="1036813" cy="8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ABDE6470-1FB1-4416-AD43-083DE4ABD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59" y="1929377"/>
            <a:ext cx="1219642" cy="12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A4659AAA-A75E-40DF-8FB0-F901BC8B3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14440" r="17716" b="14364"/>
          <a:stretch/>
        </p:blipFill>
        <p:spPr bwMode="auto">
          <a:xfrm>
            <a:off x="7688029" y="4278256"/>
            <a:ext cx="1222797" cy="1318797"/>
          </a:xfrm>
          <a:prstGeom prst="rect">
            <a:avLst/>
          </a:prstGeom>
          <a:noFill/>
          <a:effectLst>
            <a:glow rad="139700">
              <a:srgbClr val="1F4E79">
                <a:alpha val="7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4011D9BD-EE74-4FBB-8418-08B154821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14699" r="18470" b="17726"/>
          <a:stretch/>
        </p:blipFill>
        <p:spPr bwMode="auto">
          <a:xfrm>
            <a:off x="7896302" y="2072521"/>
            <a:ext cx="856614" cy="9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D500D3DF-5E0E-4A7E-AA47-5AE99DD79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15826" r="13600" b="15567"/>
          <a:stretch/>
        </p:blipFill>
        <p:spPr bwMode="auto">
          <a:xfrm>
            <a:off x="10122655" y="4389699"/>
            <a:ext cx="1036813" cy="979492"/>
          </a:xfrm>
          <a:prstGeom prst="rect">
            <a:avLst/>
          </a:prstGeom>
          <a:noFill/>
          <a:effectLst>
            <a:glow rad="127000">
              <a:srgbClr val="1F4E79">
                <a:alpha val="7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>
            <a:extLst>
              <a:ext uri="{FF2B5EF4-FFF2-40B4-BE49-F238E27FC236}">
                <a16:creationId xmlns:a16="http://schemas.microsoft.com/office/drawing/2014/main" id="{F15C30B4-2C5C-4AEC-8EF6-1107D5212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14049" r="13601" b="13325"/>
          <a:stretch/>
        </p:blipFill>
        <p:spPr bwMode="auto">
          <a:xfrm>
            <a:off x="9909751" y="1876199"/>
            <a:ext cx="1323964" cy="132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bject 24">
            <a:extLst>
              <a:ext uri="{FF2B5EF4-FFF2-40B4-BE49-F238E27FC236}">
                <a16:creationId xmlns:a16="http://schemas.microsoft.com/office/drawing/2014/main" id="{B448D1F5-39B3-4562-8927-2163A8B3875A}"/>
              </a:ext>
            </a:extLst>
          </p:cNvPr>
          <p:cNvSpPr txBox="1"/>
          <p:nvPr/>
        </p:nvSpPr>
        <p:spPr>
          <a:xfrm>
            <a:off x="5814845" y="3200236"/>
            <a:ext cx="464461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lang="de-DE" sz="800" dirty="0" err="1">
                <a:latin typeface="+mj-lt"/>
                <a:cs typeface="Calibri"/>
              </a:rPr>
              <a:t>Latching</a:t>
            </a:r>
            <a:endParaRPr lang="de-DE" sz="800" dirty="0">
              <a:latin typeface="+mj-lt"/>
              <a:cs typeface="Calibri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id="{D22985EF-8706-4793-8A0F-6C398CB5EB1D}"/>
              </a:ext>
            </a:extLst>
          </p:cNvPr>
          <p:cNvSpPr txBox="1"/>
          <p:nvPr/>
        </p:nvSpPr>
        <p:spPr>
          <a:xfrm>
            <a:off x="7897007" y="3199168"/>
            <a:ext cx="1062729" cy="2731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*3.6mm, </a:t>
            </a:r>
            <a:r>
              <a:rPr lang="de-DE" sz="800" dirty="0" err="1">
                <a:latin typeface="+mj-lt"/>
                <a:cs typeface="Calibri"/>
              </a:rPr>
              <a:t>aux</a:t>
            </a:r>
            <a:r>
              <a:rPr lang="de-DE" sz="800" dirty="0">
                <a:latin typeface="+mj-lt"/>
                <a:cs typeface="Calibri"/>
              </a:rPr>
              <a:t> </a:t>
            </a:r>
            <a:r>
              <a:rPr lang="de-DE" sz="800" dirty="0" err="1">
                <a:latin typeface="+mj-lt"/>
                <a:cs typeface="Calibri"/>
              </a:rPr>
              <a:t>contact</a:t>
            </a:r>
            <a:endParaRPr lang="de-DE" sz="800" dirty="0"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lang="de-DE" sz="800" dirty="0">
              <a:latin typeface="+mj-lt"/>
              <a:cs typeface="Calibri"/>
            </a:endParaRPr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9C127D71-D960-44BB-AFC7-38A6360503D6}"/>
              </a:ext>
            </a:extLst>
          </p:cNvPr>
          <p:cNvSpPr txBox="1"/>
          <p:nvPr/>
        </p:nvSpPr>
        <p:spPr>
          <a:xfrm>
            <a:off x="7906321" y="5659570"/>
            <a:ext cx="1491630" cy="2731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*3.9mm, </a:t>
            </a:r>
            <a:r>
              <a:rPr lang="de-DE" sz="800" dirty="0" err="1">
                <a:latin typeface="+mj-lt"/>
                <a:cs typeface="Calibri"/>
              </a:rPr>
              <a:t>aux</a:t>
            </a:r>
            <a:r>
              <a:rPr lang="de-DE" sz="800" dirty="0">
                <a:latin typeface="+mj-lt"/>
                <a:cs typeface="Calibri"/>
              </a:rPr>
              <a:t> </a:t>
            </a:r>
            <a:r>
              <a:rPr lang="de-DE" sz="800" dirty="0" err="1">
                <a:latin typeface="+mj-lt"/>
                <a:cs typeface="Calibri"/>
              </a:rPr>
              <a:t>contact</a:t>
            </a:r>
            <a:endParaRPr lang="de-DE" sz="800" dirty="0"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lang="de-DE" sz="800" dirty="0">
              <a:latin typeface="+mj-lt"/>
              <a:cs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F01740-52D0-411E-BD8A-10C39B1D59FA}"/>
              </a:ext>
            </a:extLst>
          </p:cNvPr>
          <p:cNvGrpSpPr/>
          <p:nvPr/>
        </p:nvGrpSpPr>
        <p:grpSpPr>
          <a:xfrm>
            <a:off x="7660428" y="5794223"/>
            <a:ext cx="1535886" cy="246221"/>
            <a:chOff x="829081" y="1568334"/>
            <a:chExt cx="1535886" cy="246221"/>
          </a:xfrm>
        </p:grpSpPr>
        <p:pic>
          <p:nvPicPr>
            <p:cNvPr id="44" name="Picture 2" descr="International Electrotechnical Commission – Wikipedia">
              <a:extLst>
                <a:ext uri="{FF2B5EF4-FFF2-40B4-BE49-F238E27FC236}">
                  <a16:creationId xmlns:a16="http://schemas.microsoft.com/office/drawing/2014/main" id="{EA71926D-FBF2-4811-984E-D6371D275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081" y="1603212"/>
              <a:ext cx="177370" cy="17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0F9276-D2BC-4E0F-B17C-3E6BC72473B4}"/>
                </a:ext>
              </a:extLst>
            </p:cNvPr>
            <p:cNvSpPr txBox="1"/>
            <p:nvPr/>
          </p:nvSpPr>
          <p:spPr>
            <a:xfrm>
              <a:off x="944033" y="1568334"/>
              <a:ext cx="14209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Arial Black" panose="020B0A04020102020204" pitchFamily="34" charset="0"/>
                </a:rPr>
                <a:t>62955 compliant</a:t>
              </a:r>
            </a:p>
          </p:txBody>
        </p:sp>
      </p:grpSp>
      <p:sp>
        <p:nvSpPr>
          <p:cNvPr id="46" name="object 24">
            <a:extLst>
              <a:ext uri="{FF2B5EF4-FFF2-40B4-BE49-F238E27FC236}">
                <a16:creationId xmlns:a16="http://schemas.microsoft.com/office/drawing/2014/main" id="{9BB905CF-1A74-4141-BB48-A4752EFC6CD8}"/>
              </a:ext>
            </a:extLst>
          </p:cNvPr>
          <p:cNvSpPr txBox="1"/>
          <p:nvPr/>
        </p:nvSpPr>
        <p:spPr>
          <a:xfrm>
            <a:off x="10568261" y="3253071"/>
            <a:ext cx="42794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lang="fr-FR" sz="800" dirty="0">
                <a:latin typeface="+mj-lt"/>
                <a:cs typeface="Calibri"/>
              </a:rPr>
              <a:t>3.0mm</a:t>
            </a:r>
          </a:p>
        </p:txBody>
      </p:sp>
      <p:sp>
        <p:nvSpPr>
          <p:cNvPr id="47" name="object 24">
            <a:extLst>
              <a:ext uri="{FF2B5EF4-FFF2-40B4-BE49-F238E27FC236}">
                <a16:creationId xmlns:a16="http://schemas.microsoft.com/office/drawing/2014/main" id="{68D207DD-D9E8-436C-8FDF-08637A2CCB59}"/>
              </a:ext>
            </a:extLst>
          </p:cNvPr>
          <p:cNvSpPr txBox="1"/>
          <p:nvPr/>
        </p:nvSpPr>
        <p:spPr>
          <a:xfrm>
            <a:off x="10245706" y="5849549"/>
            <a:ext cx="1062729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*2.25mm, </a:t>
            </a:r>
            <a:r>
              <a:rPr lang="de-DE" sz="800" dirty="0" err="1">
                <a:latin typeface="+mj-lt"/>
                <a:cs typeface="Calibri"/>
              </a:rPr>
              <a:t>aux</a:t>
            </a:r>
            <a:r>
              <a:rPr lang="de-DE" sz="800" dirty="0">
                <a:latin typeface="+mj-lt"/>
                <a:cs typeface="Calibri"/>
              </a:rPr>
              <a:t> </a:t>
            </a:r>
            <a:r>
              <a:rPr lang="de-DE" sz="800" dirty="0" err="1">
                <a:latin typeface="+mj-lt"/>
                <a:cs typeface="Calibri"/>
              </a:rPr>
              <a:t>contact</a:t>
            </a:r>
            <a:endParaRPr lang="de-DE" sz="800" dirty="0">
              <a:latin typeface="+mj-lt"/>
              <a:cs typeface="Calibri"/>
            </a:endParaRPr>
          </a:p>
        </p:txBody>
      </p:sp>
      <p:sp>
        <p:nvSpPr>
          <p:cNvPr id="50" name="ZoneTexte 10">
            <a:extLst>
              <a:ext uri="{FF2B5EF4-FFF2-40B4-BE49-F238E27FC236}">
                <a16:creationId xmlns:a16="http://schemas.microsoft.com/office/drawing/2014/main" id="{4B183CBA-8C9E-4546-BDAB-B6B20D231864}"/>
              </a:ext>
            </a:extLst>
          </p:cNvPr>
          <p:cNvSpPr txBox="1"/>
          <p:nvPr/>
        </p:nvSpPr>
        <p:spPr>
          <a:xfrm>
            <a:off x="9434387" y="3810490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DengXian Light" panose="02010600030101010101" pitchFamily="2" charset="-122"/>
                <a:ea typeface="DengXian Light" panose="02010600030101010101" pitchFamily="2" charset="-122"/>
              </a:rPr>
              <a:t>3kA SCC</a:t>
            </a:r>
          </a:p>
        </p:txBody>
      </p:sp>
      <p:sp>
        <p:nvSpPr>
          <p:cNvPr id="51" name="ZoneTexte 10">
            <a:extLst>
              <a:ext uri="{FF2B5EF4-FFF2-40B4-BE49-F238E27FC236}">
                <a16:creationId xmlns:a16="http://schemas.microsoft.com/office/drawing/2014/main" id="{E62F1341-369D-4824-B6F1-5B51882E28A0}"/>
              </a:ext>
            </a:extLst>
          </p:cNvPr>
          <p:cNvSpPr txBox="1"/>
          <p:nvPr/>
        </p:nvSpPr>
        <p:spPr>
          <a:xfrm>
            <a:off x="2619931" y="3834779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DengXian Light" panose="02010600030101010101" pitchFamily="2" charset="-122"/>
                <a:ea typeface="DengXian Light" panose="02010600030101010101" pitchFamily="2" charset="-122"/>
              </a:rPr>
              <a:t>3kA SCC</a:t>
            </a: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2B467AC7-BEA0-4149-8AA9-9F0F689D0919}"/>
              </a:ext>
            </a:extLst>
          </p:cNvPr>
          <p:cNvSpPr txBox="1"/>
          <p:nvPr/>
        </p:nvSpPr>
        <p:spPr>
          <a:xfrm>
            <a:off x="10568260" y="6382503"/>
            <a:ext cx="978697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800" dirty="0">
                <a:latin typeface="+mj-lt"/>
                <a:cs typeface="Calibri"/>
              </a:rPr>
              <a:t>*</a:t>
            </a:r>
            <a:r>
              <a:rPr lang="fr-FR" sz="800" dirty="0">
                <a:latin typeface="+mj-lt"/>
                <a:cs typeface="Calibri"/>
              </a:rPr>
              <a:t>contact gap</a:t>
            </a:r>
          </a:p>
        </p:txBody>
      </p:sp>
      <p:sp>
        <p:nvSpPr>
          <p:cNvPr id="49" name="object 24">
            <a:extLst>
              <a:ext uri="{FF2B5EF4-FFF2-40B4-BE49-F238E27FC236}">
                <a16:creationId xmlns:a16="http://schemas.microsoft.com/office/drawing/2014/main" id="{A1D9BAB1-DC53-4057-AD68-F3C4323ADC80}"/>
              </a:ext>
            </a:extLst>
          </p:cNvPr>
          <p:cNvSpPr txBox="1"/>
          <p:nvPr/>
        </p:nvSpPr>
        <p:spPr>
          <a:xfrm>
            <a:off x="5461774" y="5650603"/>
            <a:ext cx="1036813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US" sz="800" dirty="0">
                <a:latin typeface="+mj-lt"/>
                <a:cs typeface="Calibri"/>
              </a:rPr>
              <a:t>*for AC load</a:t>
            </a:r>
          </a:p>
        </p:txBody>
      </p:sp>
    </p:spTree>
    <p:extLst>
      <p:ext uri="{BB962C8B-B14F-4D97-AF65-F5344CB8AC3E}">
        <p14:creationId xmlns:p14="http://schemas.microsoft.com/office/powerpoint/2010/main" val="388206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E355F-B559-41DD-B5AA-DC4ABFE6E9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EV </a:t>
            </a:r>
            <a:r>
              <a:rPr lang="de-DE" dirty="0" err="1"/>
              <a:t>Charging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109A5-AFD1-4F51-AAB6-373B46BAD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HVDC Relays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C5782F-0567-45E4-B9F9-A479F9B4B665}"/>
              </a:ext>
            </a:extLst>
          </p:cNvPr>
          <p:cNvSpPr/>
          <p:nvPr/>
        </p:nvSpPr>
        <p:spPr>
          <a:xfrm>
            <a:off x="333373" y="1557866"/>
            <a:ext cx="5762627" cy="1189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688BE0-846C-4DF3-AC71-E5C2CFD43831}"/>
              </a:ext>
            </a:extLst>
          </p:cNvPr>
          <p:cNvSpPr/>
          <p:nvPr/>
        </p:nvSpPr>
        <p:spPr>
          <a:xfrm>
            <a:off x="333375" y="2751628"/>
            <a:ext cx="11525249" cy="1189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1162BF-EE89-47A4-A2A2-F8D84C65F862}"/>
              </a:ext>
            </a:extLst>
          </p:cNvPr>
          <p:cNvSpPr/>
          <p:nvPr/>
        </p:nvSpPr>
        <p:spPr>
          <a:xfrm>
            <a:off x="333373" y="3943236"/>
            <a:ext cx="5762622" cy="1189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73FB60-82D0-467A-99DD-EDDFE5ACFCC2}"/>
              </a:ext>
            </a:extLst>
          </p:cNvPr>
          <p:cNvSpPr/>
          <p:nvPr/>
        </p:nvSpPr>
        <p:spPr>
          <a:xfrm>
            <a:off x="333375" y="5136885"/>
            <a:ext cx="5762625" cy="1189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5DB13A-1C2A-4BA0-B2C4-2369A28D4F1F}"/>
              </a:ext>
            </a:extLst>
          </p:cNvPr>
          <p:cNvSpPr/>
          <p:nvPr/>
        </p:nvSpPr>
        <p:spPr>
          <a:xfrm>
            <a:off x="6095994" y="1555825"/>
            <a:ext cx="5762627" cy="1189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FDDF0-55CB-469C-9C2E-75BA67BC46DE}"/>
              </a:ext>
            </a:extLst>
          </p:cNvPr>
          <p:cNvSpPr/>
          <p:nvPr/>
        </p:nvSpPr>
        <p:spPr>
          <a:xfrm>
            <a:off x="6095990" y="3943123"/>
            <a:ext cx="5762627" cy="1189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1FF311-9AEE-42B1-83A2-48488C359129}"/>
              </a:ext>
            </a:extLst>
          </p:cNvPr>
          <p:cNvSpPr/>
          <p:nvPr/>
        </p:nvSpPr>
        <p:spPr>
          <a:xfrm>
            <a:off x="6095990" y="5132690"/>
            <a:ext cx="1617066" cy="1189567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094E31-04D2-43FB-AC6E-9FA22CAD1303}"/>
              </a:ext>
            </a:extLst>
          </p:cNvPr>
          <p:cNvSpPr/>
          <p:nvPr/>
        </p:nvSpPr>
        <p:spPr>
          <a:xfrm>
            <a:off x="6095986" y="5130536"/>
            <a:ext cx="5762627" cy="1189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2E78A2-830B-4248-8D55-204F2BF961D0}"/>
              </a:ext>
            </a:extLst>
          </p:cNvPr>
          <p:cNvSpPr/>
          <p:nvPr/>
        </p:nvSpPr>
        <p:spPr>
          <a:xfrm>
            <a:off x="6095994" y="3945277"/>
            <a:ext cx="1617066" cy="1189567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7B4ABE-3321-4A6B-A2EC-12582DD4F3B1}"/>
              </a:ext>
            </a:extLst>
          </p:cNvPr>
          <p:cNvSpPr/>
          <p:nvPr/>
        </p:nvSpPr>
        <p:spPr>
          <a:xfrm>
            <a:off x="6095998" y="1557979"/>
            <a:ext cx="1617066" cy="1189567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EBB84-B157-4AAF-AE06-9A9A9C3ECB71}"/>
              </a:ext>
            </a:extLst>
          </p:cNvPr>
          <p:cNvSpPr/>
          <p:nvPr/>
        </p:nvSpPr>
        <p:spPr>
          <a:xfrm>
            <a:off x="333375" y="5122332"/>
            <a:ext cx="1617066" cy="1189567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A33BD9-DE73-43BA-9574-2BF90B761363}"/>
              </a:ext>
            </a:extLst>
          </p:cNvPr>
          <p:cNvSpPr/>
          <p:nvPr/>
        </p:nvSpPr>
        <p:spPr>
          <a:xfrm>
            <a:off x="333375" y="3935977"/>
            <a:ext cx="1617066" cy="1189567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3B401F-D5FA-478C-A8B0-15DADE19820E}"/>
              </a:ext>
            </a:extLst>
          </p:cNvPr>
          <p:cNvSpPr/>
          <p:nvPr/>
        </p:nvSpPr>
        <p:spPr>
          <a:xfrm>
            <a:off x="333376" y="2747469"/>
            <a:ext cx="1617066" cy="1189567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3DD6EB-E00E-4074-B224-E072355DA0D5}"/>
              </a:ext>
            </a:extLst>
          </p:cNvPr>
          <p:cNvSpPr/>
          <p:nvPr/>
        </p:nvSpPr>
        <p:spPr>
          <a:xfrm>
            <a:off x="333377" y="1560020"/>
            <a:ext cx="1617066" cy="1189567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图片 1" descr="HFE80-20D渲染图">
            <a:extLst>
              <a:ext uri="{FF2B5EF4-FFF2-40B4-BE49-F238E27FC236}">
                <a16:creationId xmlns:a16="http://schemas.microsoft.com/office/drawing/2014/main" id="{79E0243E-FA0E-4D51-BEB3-4F11EC2A88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2973" y="1648477"/>
            <a:ext cx="957526" cy="991924"/>
          </a:xfrm>
          <a:prstGeom prst="rect">
            <a:avLst/>
          </a:prstGeom>
        </p:spPr>
      </p:pic>
      <p:pic>
        <p:nvPicPr>
          <p:cNvPr id="23" name="图片 17" descr="HFE80V-20C-450-12-HTQ2J">
            <a:extLst>
              <a:ext uri="{FF2B5EF4-FFF2-40B4-BE49-F238E27FC236}">
                <a16:creationId xmlns:a16="http://schemas.microsoft.com/office/drawing/2014/main" id="{91CB48D7-E373-42D7-9BA9-2E5940FC8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12" t="31555" r="37658" b="16172"/>
          <a:stretch>
            <a:fillRect/>
          </a:stretch>
        </p:blipFill>
        <p:spPr>
          <a:xfrm>
            <a:off x="2750116" y="1700162"/>
            <a:ext cx="848734" cy="931128"/>
          </a:xfrm>
          <a:prstGeom prst="rect">
            <a:avLst/>
          </a:prstGeom>
        </p:spPr>
      </p:pic>
      <p:pic>
        <p:nvPicPr>
          <p:cNvPr id="24" name="Picture 2" descr="80-100B.643">
            <a:extLst>
              <a:ext uri="{FF2B5EF4-FFF2-40B4-BE49-F238E27FC236}">
                <a16:creationId xmlns:a16="http://schemas.microsoft.com/office/drawing/2014/main" id="{45754AFD-C8D1-454F-A3DD-9B390B2CA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2" t="11562" r="25574" b="23264"/>
          <a:stretch>
            <a:fillRect/>
          </a:stretch>
        </p:blipFill>
        <p:spPr bwMode="auto">
          <a:xfrm>
            <a:off x="9150548" y="1700162"/>
            <a:ext cx="1270588" cy="9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32">
            <a:extLst>
              <a:ext uri="{FF2B5EF4-FFF2-40B4-BE49-F238E27FC236}">
                <a16:creationId xmlns:a16="http://schemas.microsoft.com/office/drawing/2014/main" id="{3619596D-9591-4031-96F0-3F4B320E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49" y="3996463"/>
            <a:ext cx="754703" cy="1068559"/>
          </a:xfrm>
          <a:prstGeom prst="rect">
            <a:avLst/>
          </a:prstGeom>
          <a:noFill/>
          <a:ln>
            <a:noFill/>
          </a:ln>
          <a:effectLst>
            <a:glow rad="177800">
              <a:srgbClr val="00479D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36" descr="G:\直流文件资料\其余资料\宣传资料\产品渲染图\直流产品渲染图\储能项目渲染图\HFE85P-300-750-12-HAL5.pngHFE85P-300-750-12-HAL5">
            <a:extLst>
              <a:ext uri="{FF2B5EF4-FFF2-40B4-BE49-F238E27FC236}">
                <a16:creationId xmlns:a16="http://schemas.microsoft.com/office/drawing/2014/main" id="{FF15E4CA-A381-47D0-8F41-17D29993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979" b="91108" l="35215" r="70707">
                        <a14:foregroundMark x1="56667" y1="70412" x2="56667" y2="70412"/>
                        <a14:foregroundMark x1="61033" y1="64973" x2="61033" y2="64973"/>
                        <a14:foregroundMark x1="63033" y1="64973" x2="56333" y2="67364"/>
                        <a14:foregroundMark x1="65400" y1="57143" x2="69767" y2="67364"/>
                        <a14:foregroundMark x1="53667" y1="64077" x2="53467" y2="62582"/>
                        <a14:foregroundMark x1="53567" y1="59952" x2="66500" y2="56724"/>
                        <a14:foregroundMark x1="65433" y1="59952" x2="65233" y2="74238"/>
                        <a14:foregroundMark x1="64500" y1="65033" x2="64600" y2="76091"/>
                        <a14:foregroundMark x1="62400" y1="68559" x2="64200" y2="68799"/>
                        <a14:foregroundMark x1="52833" y1="64614" x2="58833" y2="75912"/>
                        <a14:foregroundMark x1="54200" y1="64256" x2="59567" y2="72564"/>
                      </a14:backgroundRemoval>
                    </a14:imgEffect>
                  </a14:imgLayer>
                </a14:imgProps>
              </a:ext>
            </a:extLst>
          </a:blip>
          <a:srcRect l="30778" t="11088" r="24856"/>
          <a:stretch>
            <a:fillRect/>
          </a:stretch>
        </p:blipFill>
        <p:spPr bwMode="auto">
          <a:xfrm>
            <a:off x="4838619" y="4035154"/>
            <a:ext cx="1005787" cy="1124798"/>
          </a:xfrm>
          <a:prstGeom prst="rect">
            <a:avLst/>
          </a:prstGeom>
          <a:noFill/>
          <a:ln>
            <a:noFill/>
          </a:ln>
          <a:effectLst>
            <a:glow rad="177800">
              <a:srgbClr val="00479D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37">
            <a:extLst>
              <a:ext uri="{FF2B5EF4-FFF2-40B4-BE49-F238E27FC236}">
                <a16:creationId xmlns:a16="http://schemas.microsoft.com/office/drawing/2014/main" id="{E79DA2D7-E407-4C24-8735-20E98C8B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94" y="4003627"/>
            <a:ext cx="765588" cy="1068558"/>
          </a:xfrm>
          <a:prstGeom prst="rect">
            <a:avLst/>
          </a:prstGeom>
          <a:noFill/>
          <a:ln>
            <a:noFill/>
          </a:ln>
          <a:effectLst>
            <a:glow rad="177800">
              <a:srgbClr val="00479D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 descr="HFE88P-150-1500-12-HAC5-4">
            <a:extLst>
              <a:ext uri="{FF2B5EF4-FFF2-40B4-BE49-F238E27FC236}">
                <a16:creationId xmlns:a16="http://schemas.microsoft.com/office/drawing/2014/main" id="{C5750776-C5C9-459C-A25C-35AEC43BBC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230" t="13240" r="41692" b="1554"/>
          <a:stretch>
            <a:fillRect/>
          </a:stretch>
        </p:blipFill>
        <p:spPr>
          <a:xfrm>
            <a:off x="2452194" y="5234163"/>
            <a:ext cx="884704" cy="1034080"/>
          </a:xfrm>
          <a:prstGeom prst="rect">
            <a:avLst/>
          </a:prstGeom>
        </p:spPr>
      </p:pic>
      <p:pic>
        <p:nvPicPr>
          <p:cNvPr id="29" name="图片 12" descr="HFE88P-250-1500-12-HAC5-4">
            <a:extLst>
              <a:ext uri="{FF2B5EF4-FFF2-40B4-BE49-F238E27FC236}">
                <a16:creationId xmlns:a16="http://schemas.microsoft.com/office/drawing/2014/main" id="{B55A9357-6291-48F6-88A8-10077C307D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782" t="11321" r="41048" b="1635"/>
          <a:stretch>
            <a:fillRect/>
          </a:stretch>
        </p:blipFill>
        <p:spPr>
          <a:xfrm>
            <a:off x="3677061" y="5209523"/>
            <a:ext cx="915503" cy="1058720"/>
          </a:xfrm>
          <a:prstGeom prst="rect">
            <a:avLst/>
          </a:prstGeom>
        </p:spPr>
      </p:pic>
      <p:pic>
        <p:nvPicPr>
          <p:cNvPr id="30" name="图片 13" descr="HFE88P-350-1500-12-HAC5-4">
            <a:extLst>
              <a:ext uri="{FF2B5EF4-FFF2-40B4-BE49-F238E27FC236}">
                <a16:creationId xmlns:a16="http://schemas.microsoft.com/office/drawing/2014/main" id="{3B67A17B-9D2A-4A9D-A584-025FD3E3D0F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3460" t="11659" r="41938" b="1297"/>
          <a:stretch>
            <a:fillRect/>
          </a:stretch>
        </p:blipFill>
        <p:spPr>
          <a:xfrm>
            <a:off x="4932727" y="5209523"/>
            <a:ext cx="856985" cy="1007131"/>
          </a:xfrm>
          <a:prstGeom prst="rect">
            <a:avLst/>
          </a:prstGeom>
        </p:spPr>
      </p:pic>
      <p:pic>
        <p:nvPicPr>
          <p:cNvPr id="31" name="图片 23" descr="HFE85V-400M-800-12-HB-C5-1">
            <a:extLst>
              <a:ext uri="{FF2B5EF4-FFF2-40B4-BE49-F238E27FC236}">
                <a16:creationId xmlns:a16="http://schemas.microsoft.com/office/drawing/2014/main" id="{CCEB77F0-E199-4301-9117-E572D141C85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3537" t="19439" r="39971" b="19426"/>
          <a:stretch>
            <a:fillRect/>
          </a:stretch>
        </p:blipFill>
        <p:spPr>
          <a:xfrm>
            <a:off x="9342120" y="4003627"/>
            <a:ext cx="1034889" cy="1119104"/>
          </a:xfrm>
          <a:prstGeom prst="rect">
            <a:avLst/>
          </a:prstGeom>
        </p:spPr>
      </p:pic>
      <p:pic>
        <p:nvPicPr>
          <p:cNvPr id="32" name="图片 44">
            <a:extLst>
              <a:ext uri="{FF2B5EF4-FFF2-40B4-BE49-F238E27FC236}">
                <a16:creationId xmlns:a16="http://schemas.microsoft.com/office/drawing/2014/main" id="{84608DB7-E1EB-4AD0-B359-32873634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7" b="95395" l="9730" r="96757">
                        <a14:foregroundMark x1="41622" y1="23684" x2="38919" y2="50000"/>
                        <a14:foregroundMark x1="16216" y1="32237" x2="32432" y2="68421"/>
                        <a14:foregroundMark x1="13514" y1="88158" x2="42703" y2="82237"/>
                        <a14:foregroundMark x1="10811" y1="82895" x2="10270" y2="92105"/>
                        <a14:foregroundMark x1="39459" y1="95395" x2="47027" y2="92105"/>
                        <a14:foregroundMark x1="90270" y1="76974" x2="96757" y2="68421"/>
                        <a14:foregroundMark x1="51351" y1="55263" x2="82162" y2="53947"/>
                        <a14:foregroundMark x1="76757" y1="54605" x2="58378" y2="59868"/>
                        <a14:foregroundMark x1="44865" y1="57895" x2="70811" y2="57237"/>
                        <a14:foregroundMark x1="40541" y1="20395" x2="40000" y2="16447"/>
                        <a14:foregroundMark x1="41622" y1="13816" x2="39459" y2="13158"/>
                        <a14:foregroundMark x1="26486" y1="26316" x2="23784" y2="18421"/>
                        <a14:foregroundMark x1="24865" y1="15132" x2="24324" y2="7237"/>
                        <a14:foregroundMark x1="53514" y1="13816" x2="53514" y2="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5267548"/>
            <a:ext cx="1182674" cy="96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bject 20">
            <a:extLst>
              <a:ext uri="{FF2B5EF4-FFF2-40B4-BE49-F238E27FC236}">
                <a16:creationId xmlns:a16="http://schemas.microsoft.com/office/drawing/2014/main" id="{20E9EAF5-D95E-4CB5-940D-20F858080AD9}"/>
              </a:ext>
            </a:extLst>
          </p:cNvPr>
          <p:cNvSpPr txBox="1"/>
          <p:nvPr/>
        </p:nvSpPr>
        <p:spPr>
          <a:xfrm>
            <a:off x="333373" y="1841413"/>
            <a:ext cx="1617061" cy="65081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HFE80V-20 C/D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20A,450VDC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Simple structure, low cost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EV Car </a:t>
            </a:r>
            <a:r>
              <a:rPr lang="en-GB" sz="900" spc="-10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PreCharge</a:t>
            </a: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, Aux. relay</a:t>
            </a:r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10D909BE-ADC9-464D-A226-810DA23029C3}"/>
              </a:ext>
            </a:extLst>
          </p:cNvPr>
          <p:cNvSpPr txBox="1"/>
          <p:nvPr/>
        </p:nvSpPr>
        <p:spPr>
          <a:xfrm>
            <a:off x="6087142" y="1827239"/>
            <a:ext cx="1617061" cy="65081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HFE80V-100 B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100A,60VDC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Plastic sealed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48VDC application</a:t>
            </a:r>
          </a:p>
        </p:txBody>
      </p:sp>
      <p:sp>
        <p:nvSpPr>
          <p:cNvPr id="35" name="object 20">
            <a:extLst>
              <a:ext uri="{FF2B5EF4-FFF2-40B4-BE49-F238E27FC236}">
                <a16:creationId xmlns:a16="http://schemas.microsoft.com/office/drawing/2014/main" id="{D9DACAAE-4B41-4ED2-90F5-95F379C2A7D3}"/>
              </a:ext>
            </a:extLst>
          </p:cNvPr>
          <p:cNvSpPr txBox="1"/>
          <p:nvPr/>
        </p:nvSpPr>
        <p:spPr>
          <a:xfrm>
            <a:off x="333372" y="2913536"/>
            <a:ext cx="1617061" cy="940642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HFE82V Series</a:t>
            </a:r>
            <a:b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</a:b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Current 60A-600A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Ceramic chamber sealed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High SCC capability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EV Car Main relay, DC-Charge、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Aux.relay</a:t>
            </a:r>
            <a:endParaRPr lang="en-GB" sz="900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6" name="图片 9" descr="G:\直流文件资料\其余资料\宣传资料\产品渲染图\效果图更新\82-100D.png82-100D">
            <a:extLst>
              <a:ext uri="{FF2B5EF4-FFF2-40B4-BE49-F238E27FC236}">
                <a16:creationId xmlns:a16="http://schemas.microsoft.com/office/drawing/2014/main" id="{1797F7DE-B994-414D-9659-A584D994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l="29942" t="19956" r="35234" b="10338"/>
          <a:stretch>
            <a:fillRect/>
          </a:stretch>
        </p:blipFill>
        <p:spPr bwMode="auto">
          <a:xfrm>
            <a:off x="4201154" y="3129132"/>
            <a:ext cx="516731" cy="48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4">
            <a:extLst>
              <a:ext uri="{FF2B5EF4-FFF2-40B4-BE49-F238E27FC236}">
                <a16:creationId xmlns:a16="http://schemas.microsoft.com/office/drawing/2014/main" id="{B40FFC70-93B9-4B77-BCF1-B026A3555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270" y="3034597"/>
            <a:ext cx="549593" cy="67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5" descr="G:\直流文件资料\其余资料\宣传资料\产品渲染图\直流产品渲染图\HFE82V\82-400M.746.png82-400M.746">
            <a:extLst>
              <a:ext uri="{FF2B5EF4-FFF2-40B4-BE49-F238E27FC236}">
                <a16:creationId xmlns:a16="http://schemas.microsoft.com/office/drawing/2014/main" id="{4F66DD03-F5FD-4916-93B6-40AFEC49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953" t="20789" r="31342"/>
          <a:stretch>
            <a:fillRect/>
          </a:stretch>
        </p:blipFill>
        <p:spPr bwMode="auto">
          <a:xfrm>
            <a:off x="8441063" y="2895294"/>
            <a:ext cx="976313" cy="95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2" descr="G:\直流文件资料\其余资料\宣传资料\产品渲染图\直流产品渲染图\HFE82V\HFE82V-1000-XXX-XX-H-C6-6  渲染图（带标签）.pngHFE82V-1000-XXX-XX-H-C6-6  渲染图（带标签）">
            <a:extLst>
              <a:ext uri="{FF2B5EF4-FFF2-40B4-BE49-F238E27FC236}">
                <a16:creationId xmlns:a16="http://schemas.microsoft.com/office/drawing/2014/main" id="{D2A70497-A587-484A-B429-B0BA86F3075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0087" t="8936" r="24689"/>
          <a:stretch>
            <a:fillRect/>
          </a:stretch>
        </p:blipFill>
        <p:spPr>
          <a:xfrm>
            <a:off x="10657321" y="2898533"/>
            <a:ext cx="1060841" cy="944117"/>
          </a:xfrm>
          <a:prstGeom prst="rect">
            <a:avLst/>
          </a:prstGeom>
        </p:spPr>
      </p:pic>
      <p:pic>
        <p:nvPicPr>
          <p:cNvPr id="40" name="图片 4" descr="82-250M.746">
            <a:extLst>
              <a:ext uri="{FF2B5EF4-FFF2-40B4-BE49-F238E27FC236}">
                <a16:creationId xmlns:a16="http://schemas.microsoft.com/office/drawing/2014/main" id="{1DA3BBB5-E887-488E-B896-93F9A339DBC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31391" t="24534" r="37111" b="14334"/>
          <a:stretch>
            <a:fillRect/>
          </a:stretch>
        </p:blipFill>
        <p:spPr>
          <a:xfrm>
            <a:off x="6248718" y="3037454"/>
            <a:ext cx="610553" cy="666274"/>
          </a:xfrm>
          <a:prstGeom prst="rect">
            <a:avLst/>
          </a:prstGeom>
          <a:effectLst/>
        </p:spPr>
      </p:pic>
      <p:pic>
        <p:nvPicPr>
          <p:cNvPr id="41" name="图片 6" descr="HFE82V-180W">
            <a:extLst>
              <a:ext uri="{FF2B5EF4-FFF2-40B4-BE49-F238E27FC236}">
                <a16:creationId xmlns:a16="http://schemas.microsoft.com/office/drawing/2014/main" id="{FE87ACB4-9F6E-4DCD-ACD8-BA877E31DDC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EEF3FA">
                  <a:alpha val="100000"/>
                </a:srgbClr>
              </a:clrFrom>
              <a:clrTo>
                <a:srgbClr val="EEF3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085" y="3073411"/>
            <a:ext cx="462915" cy="594360"/>
          </a:xfrm>
          <a:prstGeom prst="rect">
            <a:avLst/>
          </a:prstGeom>
        </p:spPr>
      </p:pic>
      <p:pic>
        <p:nvPicPr>
          <p:cNvPr id="42" name="图片 9" descr="G:\直流文件资料\其余资料\宣传资料\产品渲染图\效果图更新\82-100D.png82-100D">
            <a:extLst>
              <a:ext uri="{FF2B5EF4-FFF2-40B4-BE49-F238E27FC236}">
                <a16:creationId xmlns:a16="http://schemas.microsoft.com/office/drawing/2014/main" id="{806F3AFF-5CC6-457B-AA01-3149741F6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l="32746" t="20523" r="37215" b="10559"/>
          <a:stretch>
            <a:fillRect/>
          </a:stretch>
        </p:blipFill>
        <p:spPr bwMode="auto">
          <a:xfrm>
            <a:off x="3621185" y="3137229"/>
            <a:ext cx="435769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10" descr="HFE82V-20">
            <a:extLst>
              <a:ext uri="{FF2B5EF4-FFF2-40B4-BE49-F238E27FC236}">
                <a16:creationId xmlns:a16="http://schemas.microsoft.com/office/drawing/2014/main" id="{E52DA9BC-6765-4B74-97D3-C3B97F55A9D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5690" t="34507" r="37824" b="25436"/>
          <a:stretch>
            <a:fillRect/>
          </a:stretch>
        </p:blipFill>
        <p:spPr>
          <a:xfrm>
            <a:off x="3022642" y="3180091"/>
            <a:ext cx="454343" cy="381000"/>
          </a:xfrm>
          <a:prstGeom prst="rect">
            <a:avLst/>
          </a:prstGeom>
        </p:spPr>
      </p:pic>
      <p:pic>
        <p:nvPicPr>
          <p:cNvPr id="44" name="图片 14" descr="HFE82V-200B-12-HC5">
            <a:extLst>
              <a:ext uri="{FF2B5EF4-FFF2-40B4-BE49-F238E27FC236}">
                <a16:creationId xmlns:a16="http://schemas.microsoft.com/office/drawing/2014/main" id="{510F37E8-582A-4DB3-8CE4-37338148FF1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32033" t="24646" r="31932" b="18266"/>
          <a:stretch>
            <a:fillRect/>
          </a:stretch>
        </p:blipFill>
        <p:spPr>
          <a:xfrm>
            <a:off x="5469200" y="3036264"/>
            <a:ext cx="635318" cy="668655"/>
          </a:xfrm>
          <a:prstGeom prst="rect">
            <a:avLst/>
          </a:prstGeom>
          <a:effectLst/>
        </p:spPr>
      </p:pic>
      <p:pic>
        <p:nvPicPr>
          <p:cNvPr id="45" name="图片 15" descr="HFE82V-250C-750-12-H-Q5-1">
            <a:extLst>
              <a:ext uri="{FF2B5EF4-FFF2-40B4-BE49-F238E27FC236}">
                <a16:creationId xmlns:a16="http://schemas.microsoft.com/office/drawing/2014/main" id="{0429D9E6-C844-4BC2-AB15-E870367E0B1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32652" t="26513" r="41237" b="9658"/>
          <a:stretch>
            <a:fillRect/>
          </a:stretch>
        </p:blipFill>
        <p:spPr>
          <a:xfrm>
            <a:off x="7003471" y="3026739"/>
            <a:ext cx="599599" cy="687705"/>
          </a:xfrm>
          <a:prstGeom prst="rect">
            <a:avLst/>
          </a:prstGeom>
        </p:spPr>
      </p:pic>
      <p:pic>
        <p:nvPicPr>
          <p:cNvPr id="46" name="图片 16" descr="HFE82V-60B-12-HL5">
            <a:extLst>
              <a:ext uri="{FF2B5EF4-FFF2-40B4-BE49-F238E27FC236}">
                <a16:creationId xmlns:a16="http://schemas.microsoft.com/office/drawing/2014/main" id="{53F5EEB7-FA07-4742-B766-7A1F0904836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35328" t="21345" r="34697" b="16298"/>
          <a:stretch>
            <a:fillRect/>
          </a:stretch>
        </p:blipFill>
        <p:spPr>
          <a:xfrm>
            <a:off x="2459342" y="3127942"/>
            <a:ext cx="419100" cy="485299"/>
          </a:xfrm>
          <a:prstGeom prst="rect">
            <a:avLst/>
          </a:prstGeom>
        </p:spPr>
      </p:pic>
      <p:pic>
        <p:nvPicPr>
          <p:cNvPr id="47" name="图片 18" descr="HFE82P-600-1000-12-HL6">
            <a:extLst>
              <a:ext uri="{FF2B5EF4-FFF2-40B4-BE49-F238E27FC236}">
                <a16:creationId xmlns:a16="http://schemas.microsoft.com/office/drawing/2014/main" id="{01F5EC3A-7CD5-46B0-9230-E03891E057E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26926" t="15618" r="28876" b="2946"/>
          <a:stretch>
            <a:fillRect/>
          </a:stretch>
        </p:blipFill>
        <p:spPr>
          <a:xfrm>
            <a:off x="9561576" y="2885769"/>
            <a:ext cx="951548" cy="969645"/>
          </a:xfrm>
          <a:prstGeom prst="rect">
            <a:avLst/>
          </a:prstGeom>
        </p:spPr>
      </p:pic>
      <p:sp>
        <p:nvSpPr>
          <p:cNvPr id="48" name="object 20">
            <a:extLst>
              <a:ext uri="{FF2B5EF4-FFF2-40B4-BE49-F238E27FC236}">
                <a16:creationId xmlns:a16="http://schemas.microsoft.com/office/drawing/2014/main" id="{C6A619FD-B13D-4998-8B5E-99C0F3118ED3}"/>
              </a:ext>
            </a:extLst>
          </p:cNvPr>
          <p:cNvSpPr txBox="1"/>
          <p:nvPr/>
        </p:nvSpPr>
        <p:spPr>
          <a:xfrm>
            <a:off x="351722" y="4175027"/>
            <a:ext cx="1617061" cy="78931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HFE85P Series</a:t>
            </a:r>
            <a:b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</a:b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150A/250A/350A 450VDC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Ceramic chamber sealed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Circular structure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PV&amp;Energy</a:t>
            </a: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 storage Main relay</a:t>
            </a:r>
          </a:p>
        </p:txBody>
      </p:sp>
      <p:sp>
        <p:nvSpPr>
          <p:cNvPr id="49" name="object 20">
            <a:extLst>
              <a:ext uri="{FF2B5EF4-FFF2-40B4-BE49-F238E27FC236}">
                <a16:creationId xmlns:a16="http://schemas.microsoft.com/office/drawing/2014/main" id="{7ED25453-86CE-4517-B11D-CF68EF611315}"/>
              </a:ext>
            </a:extLst>
          </p:cNvPr>
          <p:cNvSpPr txBox="1"/>
          <p:nvPr/>
        </p:nvSpPr>
        <p:spPr>
          <a:xfrm>
            <a:off x="339381" y="5297115"/>
            <a:ext cx="1617061" cy="776495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HFE88P Series</a:t>
            </a:r>
            <a:b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</a:b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150A/250A/350A 1500VDC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Ceramic chamber sealed structure, with auxiliary contact.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PV&amp;Energy</a:t>
            </a: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 storage, Main relay</a:t>
            </a:r>
          </a:p>
        </p:txBody>
      </p:sp>
      <p:sp>
        <p:nvSpPr>
          <p:cNvPr id="50" name="object 20">
            <a:extLst>
              <a:ext uri="{FF2B5EF4-FFF2-40B4-BE49-F238E27FC236}">
                <a16:creationId xmlns:a16="http://schemas.microsoft.com/office/drawing/2014/main" id="{5EEDD602-A26A-48A6-B842-83FB42EFCDA1}"/>
              </a:ext>
            </a:extLst>
          </p:cNvPr>
          <p:cNvSpPr txBox="1"/>
          <p:nvPr/>
        </p:nvSpPr>
        <p:spPr>
          <a:xfrm>
            <a:off x="6096000" y="4092371"/>
            <a:ext cx="1617061" cy="940642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HFE85V Series</a:t>
            </a:r>
            <a:b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</a:b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400A  750VDC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Ceramic chamber sealed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Circular structure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With auxiliary contact.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EV Car Main relay, Charge</a:t>
            </a: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id="{A551AB8F-C80F-42C4-8EC8-730997993DC3}"/>
              </a:ext>
            </a:extLst>
          </p:cNvPr>
          <p:cNvSpPr txBox="1"/>
          <p:nvPr/>
        </p:nvSpPr>
        <p:spPr>
          <a:xfrm>
            <a:off x="6108003" y="5324840"/>
            <a:ext cx="1617061" cy="776495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HFE82P-20F</a:t>
            </a:r>
            <a:b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</a:b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20A,1000-1500VDC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Ceramic g sealed,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900" spc="-10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PV&amp;Energy</a:t>
            </a: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b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</a:b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Storage </a:t>
            </a:r>
            <a:r>
              <a:rPr lang="en-GB" sz="900" spc="-10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precharge</a:t>
            </a:r>
            <a:r>
              <a:rPr lang="en-GB" sz="9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 application</a:t>
            </a:r>
          </a:p>
        </p:txBody>
      </p:sp>
    </p:spTree>
    <p:extLst>
      <p:ext uri="{BB962C8B-B14F-4D97-AF65-F5344CB8AC3E}">
        <p14:creationId xmlns:p14="http://schemas.microsoft.com/office/powerpoint/2010/main" val="424456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405D2-956B-463C-B7F4-12F520BDC4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 Charging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4C395-FB81-4555-B0AF-43D15260A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63" y="908875"/>
            <a:ext cx="11525250" cy="376237"/>
          </a:xfrm>
        </p:spPr>
        <p:txBody>
          <a:bodyPr/>
          <a:lstStyle/>
          <a:p>
            <a:r>
              <a:rPr lang="en-US" dirty="0"/>
              <a:t>Low Voltage Devices (LVD)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EBC83A-1103-41C5-A7A1-F8E2F84D813B}"/>
              </a:ext>
            </a:extLst>
          </p:cNvPr>
          <p:cNvSpPr/>
          <p:nvPr/>
        </p:nvSpPr>
        <p:spPr>
          <a:xfrm>
            <a:off x="333373" y="1557866"/>
            <a:ext cx="11525249" cy="1549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2F2398-0FEE-438B-B629-6A7F00E06FB7}"/>
              </a:ext>
            </a:extLst>
          </p:cNvPr>
          <p:cNvSpPr/>
          <p:nvPr/>
        </p:nvSpPr>
        <p:spPr>
          <a:xfrm>
            <a:off x="333374" y="1560019"/>
            <a:ext cx="1617066" cy="1547248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7D23EA01-2853-4C1C-BC06-72E94C798B8A}"/>
              </a:ext>
            </a:extLst>
          </p:cNvPr>
          <p:cNvSpPr txBox="1"/>
          <p:nvPr/>
        </p:nvSpPr>
        <p:spPr>
          <a:xfrm>
            <a:off x="333374" y="2240175"/>
            <a:ext cx="1617066" cy="39433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MCB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UEB6 series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3F93E4-2842-43AE-A019-745347FE48DC}"/>
              </a:ext>
            </a:extLst>
          </p:cNvPr>
          <p:cNvSpPr/>
          <p:nvPr/>
        </p:nvSpPr>
        <p:spPr>
          <a:xfrm>
            <a:off x="329098" y="4758266"/>
            <a:ext cx="11525249" cy="1549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18498-5AF5-4AFD-BC69-EA63E6BD381B}"/>
              </a:ext>
            </a:extLst>
          </p:cNvPr>
          <p:cNvSpPr/>
          <p:nvPr/>
        </p:nvSpPr>
        <p:spPr>
          <a:xfrm>
            <a:off x="329098" y="3158066"/>
            <a:ext cx="11525249" cy="1549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4FFF11-9DA1-4D38-853A-6D1FE63AD509}"/>
              </a:ext>
            </a:extLst>
          </p:cNvPr>
          <p:cNvSpPr/>
          <p:nvPr/>
        </p:nvSpPr>
        <p:spPr>
          <a:xfrm>
            <a:off x="329099" y="3158066"/>
            <a:ext cx="1617066" cy="1547248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78C813-1806-410A-A645-925C6A0109A5}"/>
              </a:ext>
            </a:extLst>
          </p:cNvPr>
          <p:cNvSpPr/>
          <p:nvPr/>
        </p:nvSpPr>
        <p:spPr>
          <a:xfrm>
            <a:off x="329098" y="4760419"/>
            <a:ext cx="1617066" cy="1547248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19E88766-45BA-41D4-9C4F-28D3E4BEBE5F}"/>
              </a:ext>
            </a:extLst>
          </p:cNvPr>
          <p:cNvSpPr txBox="1"/>
          <p:nvPr/>
        </p:nvSpPr>
        <p:spPr>
          <a:xfrm>
            <a:off x="329097" y="3734520"/>
            <a:ext cx="1608512" cy="59182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Modular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Contactor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UEC1-GC series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18E2BF-BEB8-4D6A-B462-FDAEADAC4215}"/>
              </a:ext>
            </a:extLst>
          </p:cNvPr>
          <p:cNvSpPr/>
          <p:nvPr/>
        </p:nvSpPr>
        <p:spPr>
          <a:xfrm>
            <a:off x="6096002" y="3158066"/>
            <a:ext cx="1617066" cy="1547248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7C2A360C-4186-4BB8-AA8B-F53DC3B74B1E}"/>
              </a:ext>
            </a:extLst>
          </p:cNvPr>
          <p:cNvSpPr txBox="1"/>
          <p:nvPr/>
        </p:nvSpPr>
        <p:spPr>
          <a:xfrm>
            <a:off x="6096000" y="3834342"/>
            <a:ext cx="1608512" cy="39433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MCCB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UEM5 series</a:t>
            </a:r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id="{CFF90FD5-D26F-4A45-843F-589DC5EF3F94}"/>
              </a:ext>
            </a:extLst>
          </p:cNvPr>
          <p:cNvSpPr txBox="1"/>
          <p:nvPr/>
        </p:nvSpPr>
        <p:spPr>
          <a:xfrm>
            <a:off x="329097" y="5335796"/>
            <a:ext cx="1608512" cy="59182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IEC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Contactor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UEC1 series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020B9D9B-3CA8-49A5-8AC6-EBE5940A25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72" y="4816249"/>
            <a:ext cx="1048169" cy="98287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67846621-A1C5-4AEE-A244-F7C9C60C5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220" y="4912276"/>
            <a:ext cx="984174" cy="91009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369BADC-26BD-4F04-AA3D-8C56FDD8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0273" y="4930261"/>
            <a:ext cx="882434" cy="86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FA51D51-D119-4901-845F-B6BAAF89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4586" y="4952367"/>
            <a:ext cx="709913" cy="82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图片 8" descr="IMG_20200519_140408.jpg">
            <a:extLst>
              <a:ext uri="{FF2B5EF4-FFF2-40B4-BE49-F238E27FC236}">
                <a16:creationId xmlns:a16="http://schemas.microsoft.com/office/drawing/2014/main" id="{3928637D-D1FE-40FC-9449-1A97945FFA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42459" y="3292027"/>
            <a:ext cx="510170" cy="1084110"/>
          </a:xfrm>
          <a:prstGeom prst="rect">
            <a:avLst/>
          </a:prstGeom>
        </p:spPr>
      </p:pic>
      <p:pic>
        <p:nvPicPr>
          <p:cNvPr id="37" name="图片 9" descr="IMG_20200519_140213.jpg">
            <a:extLst>
              <a:ext uri="{FF2B5EF4-FFF2-40B4-BE49-F238E27FC236}">
                <a16:creationId xmlns:a16="http://schemas.microsoft.com/office/drawing/2014/main" id="{2290E55A-BD9A-4459-B67D-BFFB06DC4B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3946" y="3326024"/>
            <a:ext cx="882779" cy="1084110"/>
          </a:xfrm>
          <a:prstGeom prst="rect">
            <a:avLst/>
          </a:prstGeom>
        </p:spPr>
      </p:pic>
      <p:pic>
        <p:nvPicPr>
          <p:cNvPr id="38" name="图片 10" descr="IMG_20200518_152745.jpg">
            <a:extLst>
              <a:ext uri="{FF2B5EF4-FFF2-40B4-BE49-F238E27FC236}">
                <a16:creationId xmlns:a16="http://schemas.microsoft.com/office/drawing/2014/main" id="{32A069D8-DE5B-4F36-9B1D-6C9717BB77F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17" y="3282541"/>
            <a:ext cx="391871" cy="1084110"/>
          </a:xfrm>
          <a:prstGeom prst="rect">
            <a:avLst/>
          </a:prstGeom>
        </p:spPr>
      </p:pic>
      <p:pic>
        <p:nvPicPr>
          <p:cNvPr id="39" name="图片 11" descr="IMG_20200519_140630.jpg">
            <a:extLst>
              <a:ext uri="{FF2B5EF4-FFF2-40B4-BE49-F238E27FC236}">
                <a16:creationId xmlns:a16="http://schemas.microsoft.com/office/drawing/2014/main" id="{7DADBEC1-DCF4-474F-9B36-67115C8B33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7413" y="3310783"/>
            <a:ext cx="487064" cy="1084110"/>
          </a:xfrm>
          <a:prstGeom prst="rect">
            <a:avLst/>
          </a:prstGeom>
        </p:spPr>
      </p:pic>
      <p:pic>
        <p:nvPicPr>
          <p:cNvPr id="40" name="图片 12" descr="IMG_20200519_140445.jpg">
            <a:extLst>
              <a:ext uri="{FF2B5EF4-FFF2-40B4-BE49-F238E27FC236}">
                <a16:creationId xmlns:a16="http://schemas.microsoft.com/office/drawing/2014/main" id="{7A9E11D1-C1A5-4663-A29F-E52146FC032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9833" y="3326024"/>
            <a:ext cx="908740" cy="1084110"/>
          </a:xfrm>
          <a:prstGeom prst="rect">
            <a:avLst/>
          </a:prstGeom>
        </p:spPr>
      </p:pic>
      <p:pic>
        <p:nvPicPr>
          <p:cNvPr id="41" name="Image 42">
            <a:extLst>
              <a:ext uri="{FF2B5EF4-FFF2-40B4-BE49-F238E27FC236}">
                <a16:creationId xmlns:a16="http://schemas.microsoft.com/office/drawing/2014/main" id="{B5AA3A2A-4386-4622-8965-D168E9F9854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681" y="3164446"/>
            <a:ext cx="2453361" cy="13513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82A84C0-FA9C-4516-AF7F-68C498453655}"/>
              </a:ext>
            </a:extLst>
          </p:cNvPr>
          <p:cNvSpPr txBox="1"/>
          <p:nvPr/>
        </p:nvSpPr>
        <p:spPr>
          <a:xfrm>
            <a:off x="1954723" y="4444110"/>
            <a:ext cx="4242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32A frame: 16-32A. 63A frame: 40-63A. Up to 4 aux contact</a:t>
            </a:r>
            <a:endParaRPr lang="en-US" sz="12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C490A8D-D020-4C0A-933C-2228E9E9B142}"/>
              </a:ext>
            </a:extLst>
          </p:cNvPr>
          <p:cNvSpPr txBox="1"/>
          <p:nvPr/>
        </p:nvSpPr>
        <p:spPr>
          <a:xfrm>
            <a:off x="7772855" y="4454654"/>
            <a:ext cx="2694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16-800A, AC400-690V, </a:t>
            </a:r>
            <a:r>
              <a:rPr lang="fr-FR" sz="1200" dirty="0" err="1"/>
              <a:t>Icu</a:t>
            </a:r>
            <a:r>
              <a:rPr lang="fr-FR" sz="1200" dirty="0"/>
              <a:t> 35-100kA</a:t>
            </a:r>
            <a:endParaRPr lang="en-US" sz="12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F5084E9-1A1E-4CC0-BEA6-6308C94F5788}"/>
              </a:ext>
            </a:extLst>
          </p:cNvPr>
          <p:cNvSpPr txBox="1"/>
          <p:nvPr/>
        </p:nvSpPr>
        <p:spPr>
          <a:xfrm>
            <a:off x="2045508" y="5991358"/>
            <a:ext cx="8306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18A frame: 9-18A. 38A frame: 25-38A. 65A frame: 40-65A. 95A frame: 80-95A. Up to 4 aux contact NO NC configurable</a:t>
            </a:r>
            <a:endParaRPr lang="en-US" sz="1200" dirty="0"/>
          </a:p>
        </p:txBody>
      </p:sp>
      <p:pic>
        <p:nvPicPr>
          <p:cNvPr id="45" name="图片 1" descr="C:\Users\3106205\Desktop\UEB6.pngUEB6">
            <a:extLst>
              <a:ext uri="{FF2B5EF4-FFF2-40B4-BE49-F238E27FC236}">
                <a16:creationId xmlns:a16="http://schemas.microsoft.com/office/drawing/2014/main" id="{5C918E01-6F45-4941-9278-308B0F721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11417" r="10444" b="18475"/>
          <a:stretch/>
        </p:blipFill>
        <p:spPr bwMode="auto">
          <a:xfrm>
            <a:off x="2191091" y="1557865"/>
            <a:ext cx="2925635" cy="152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内容占位符 3" descr="C:\Users\3106205\Desktop\新外观产品照片\UEB6新外观\全家福.png全家福">
            <a:extLst>
              <a:ext uri="{FF2B5EF4-FFF2-40B4-BE49-F238E27FC236}">
                <a16:creationId xmlns:a16="http://schemas.microsoft.com/office/drawing/2014/main" id="{F2C23643-7112-4D1F-B3E3-70231BB44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 b="11032"/>
          <a:stretch/>
        </p:blipFill>
        <p:spPr>
          <a:xfrm>
            <a:off x="5284220" y="1612073"/>
            <a:ext cx="2012692" cy="1522820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C547C34C-FA06-4E89-A96A-2E9E4DB66DD9}"/>
              </a:ext>
            </a:extLst>
          </p:cNvPr>
          <p:cNvSpPr txBox="1"/>
          <p:nvPr/>
        </p:nvSpPr>
        <p:spPr>
          <a:xfrm>
            <a:off x="7485106" y="1953257"/>
            <a:ext cx="426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40A frame: 6-40A. 1P+N. </a:t>
            </a:r>
            <a:r>
              <a:rPr lang="fr-FR" sz="1200" dirty="0" err="1"/>
              <a:t>Icu</a:t>
            </a:r>
            <a:r>
              <a:rPr lang="fr-FR" sz="1200" dirty="0"/>
              <a:t> 4,5-6kA</a:t>
            </a:r>
          </a:p>
          <a:p>
            <a:r>
              <a:rPr lang="fr-FR" sz="1200" dirty="0"/>
              <a:t>63A frame: 6-63A. </a:t>
            </a:r>
            <a:r>
              <a:rPr lang="en-US" sz="1200" b="0" u="none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1P, 1P+N, 2P, 3P, 3P+N, 4P. </a:t>
            </a:r>
            <a:r>
              <a:rPr lang="en-US" sz="1200" b="0" u="none" kern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Icu</a:t>
            </a:r>
            <a:r>
              <a:rPr lang="en-US" sz="1200" b="0" u="none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rPr>
              <a:t> 4,5-6kA</a:t>
            </a:r>
          </a:p>
        </p:txBody>
      </p:sp>
    </p:spTree>
    <p:extLst>
      <p:ext uri="{BB962C8B-B14F-4D97-AF65-F5344CB8AC3E}">
        <p14:creationId xmlns:p14="http://schemas.microsoft.com/office/powerpoint/2010/main" val="33137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87C05058-EF7D-47DD-84EC-470A928F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048" y="5362023"/>
            <a:ext cx="1159980" cy="567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B12FF0-FA4F-461D-8ACA-AD022FA04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854" y="3675126"/>
            <a:ext cx="973521" cy="6223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388E2-E9C3-4181-8DE5-3CF8E7821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Capacitors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1FAD7-1BC9-4B26-BF19-DF6C1080A2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EV Charging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5C5AA7-C54F-4FD3-BD35-2F2E250E10A1}"/>
              </a:ext>
            </a:extLst>
          </p:cNvPr>
          <p:cNvSpPr/>
          <p:nvPr/>
        </p:nvSpPr>
        <p:spPr>
          <a:xfrm>
            <a:off x="333374" y="1557866"/>
            <a:ext cx="3568768" cy="4748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14787-4EF4-41D9-BB6B-FB292671B9BF}"/>
              </a:ext>
            </a:extLst>
          </p:cNvPr>
          <p:cNvSpPr/>
          <p:nvPr/>
        </p:nvSpPr>
        <p:spPr>
          <a:xfrm>
            <a:off x="4176622" y="1557864"/>
            <a:ext cx="7682003" cy="47632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765CE3-3D5E-4C77-8FC5-FFD8125F938D}"/>
              </a:ext>
            </a:extLst>
          </p:cNvPr>
          <p:cNvSpPr/>
          <p:nvPr/>
        </p:nvSpPr>
        <p:spPr>
          <a:xfrm>
            <a:off x="333374" y="1560019"/>
            <a:ext cx="1617066" cy="1166403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3C3988-75AA-4530-90FA-182D73AE357C}"/>
              </a:ext>
            </a:extLst>
          </p:cNvPr>
          <p:cNvSpPr/>
          <p:nvPr/>
        </p:nvSpPr>
        <p:spPr>
          <a:xfrm>
            <a:off x="340933" y="5139664"/>
            <a:ext cx="1617066" cy="1166403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027E7-A34D-4517-BD50-C10091F8C417}"/>
              </a:ext>
            </a:extLst>
          </p:cNvPr>
          <p:cNvSpPr/>
          <p:nvPr/>
        </p:nvSpPr>
        <p:spPr>
          <a:xfrm>
            <a:off x="340933" y="2749102"/>
            <a:ext cx="1617066" cy="1166403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3DAE88-9375-4853-9503-01DC6D57E079}"/>
              </a:ext>
            </a:extLst>
          </p:cNvPr>
          <p:cNvSpPr/>
          <p:nvPr/>
        </p:nvSpPr>
        <p:spPr>
          <a:xfrm>
            <a:off x="340933" y="3944383"/>
            <a:ext cx="1617066" cy="1166403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C481F6-A59F-4E87-A020-8C23C55B1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457" y="1655527"/>
            <a:ext cx="980574" cy="975386"/>
          </a:xfrm>
          <a:prstGeom prst="rect">
            <a:avLst/>
          </a:prstGeom>
        </p:spPr>
      </p:pic>
      <p:sp>
        <p:nvSpPr>
          <p:cNvPr id="22" name="object 20">
            <a:extLst>
              <a:ext uri="{FF2B5EF4-FFF2-40B4-BE49-F238E27FC236}">
                <a16:creationId xmlns:a16="http://schemas.microsoft.com/office/drawing/2014/main" id="{C53D39F8-E651-4459-9308-97DBE75E9FB5}"/>
              </a:ext>
            </a:extLst>
          </p:cNvPr>
          <p:cNvSpPr txBox="1"/>
          <p:nvPr/>
        </p:nvSpPr>
        <p:spPr>
          <a:xfrm>
            <a:off x="329099" y="1835381"/>
            <a:ext cx="1617066" cy="59182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HCBB62 X2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85°C and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85% humidity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4453D62-26BE-4BDE-A1AB-802AF3109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031" y="2725498"/>
            <a:ext cx="629425" cy="1190007"/>
          </a:xfrm>
          <a:prstGeom prst="rect">
            <a:avLst/>
          </a:prstGeom>
        </p:spPr>
      </p:pic>
      <p:sp>
        <p:nvSpPr>
          <p:cNvPr id="25" name="object 20">
            <a:extLst>
              <a:ext uri="{FF2B5EF4-FFF2-40B4-BE49-F238E27FC236}">
                <a16:creationId xmlns:a16="http://schemas.microsoft.com/office/drawing/2014/main" id="{4E688BEE-38BA-46B8-9A3A-35A095501E53}"/>
              </a:ext>
            </a:extLst>
          </p:cNvPr>
          <p:cNvSpPr txBox="1"/>
          <p:nvPr/>
        </p:nvSpPr>
        <p:spPr>
          <a:xfrm>
            <a:off x="340933" y="3024586"/>
            <a:ext cx="1617066" cy="59182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HCBB65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Class A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30k hr Lifetime</a:t>
            </a:r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4EE5041B-58D9-4DA3-B5EA-3C7D1E060067}"/>
              </a:ext>
            </a:extLst>
          </p:cNvPr>
          <p:cNvSpPr txBox="1"/>
          <p:nvPr/>
        </p:nvSpPr>
        <p:spPr>
          <a:xfrm>
            <a:off x="329099" y="4237482"/>
            <a:ext cx="1617066" cy="59182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HCDZFC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DC-Link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Capacitor</a:t>
            </a: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8B9BC187-BB93-4ECF-8BDD-070EC5D44FB4}"/>
              </a:ext>
            </a:extLst>
          </p:cNvPr>
          <p:cNvSpPr txBox="1"/>
          <p:nvPr/>
        </p:nvSpPr>
        <p:spPr>
          <a:xfrm>
            <a:off x="329099" y="5426565"/>
            <a:ext cx="1617066" cy="59182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HCDLAE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AC-Filter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Capacitor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BD76003-18D5-4A41-88C6-E34B6614C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365" y="4151463"/>
            <a:ext cx="740404" cy="7214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50D4E1-29E5-4572-BDA3-41C55FD9C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0052" y="5356734"/>
            <a:ext cx="740404" cy="761762"/>
          </a:xfrm>
          <a:prstGeom prst="rect">
            <a:avLst/>
          </a:prstGeom>
        </p:spPr>
      </p:pic>
      <p:pic>
        <p:nvPicPr>
          <p:cNvPr id="35" name="Image 7">
            <a:extLst>
              <a:ext uri="{FF2B5EF4-FFF2-40B4-BE49-F238E27FC236}">
                <a16:creationId xmlns:a16="http://schemas.microsoft.com/office/drawing/2014/main" id="{DC8A19CF-C412-47AD-905C-1892CE98A8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085"/>
          <a:stretch/>
        </p:blipFill>
        <p:spPr>
          <a:xfrm rot="16200000">
            <a:off x="7529003" y="1991475"/>
            <a:ext cx="4763238" cy="38960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EBCC09-D342-4E0A-8626-5735286ED37E}"/>
              </a:ext>
            </a:extLst>
          </p:cNvPr>
          <p:cNvSpPr/>
          <p:nvPr/>
        </p:nvSpPr>
        <p:spPr>
          <a:xfrm>
            <a:off x="6049458" y="1557864"/>
            <a:ext cx="1917432" cy="394339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A0E689-94A7-4C26-A99C-ACA03C4509CA}"/>
              </a:ext>
            </a:extLst>
          </p:cNvPr>
          <p:cNvSpPr/>
          <p:nvPr/>
        </p:nvSpPr>
        <p:spPr>
          <a:xfrm>
            <a:off x="4172347" y="1557864"/>
            <a:ext cx="1917432" cy="394339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AA9871-29E3-4894-81A8-52BCECFFA688}"/>
              </a:ext>
            </a:extLst>
          </p:cNvPr>
          <p:cNvSpPr/>
          <p:nvPr/>
        </p:nvSpPr>
        <p:spPr>
          <a:xfrm>
            <a:off x="6049458" y="3222076"/>
            <a:ext cx="1917432" cy="394339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1AA9DB-DED1-4EA0-980C-093986229476}"/>
              </a:ext>
            </a:extLst>
          </p:cNvPr>
          <p:cNvSpPr/>
          <p:nvPr/>
        </p:nvSpPr>
        <p:spPr>
          <a:xfrm>
            <a:off x="4172347" y="3222076"/>
            <a:ext cx="1917432" cy="394339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7F830E8-F4F0-4472-BC9C-94B348714C6F}"/>
              </a:ext>
            </a:extLst>
          </p:cNvPr>
          <p:cNvSpPr/>
          <p:nvPr/>
        </p:nvSpPr>
        <p:spPr>
          <a:xfrm>
            <a:off x="6049458" y="4886288"/>
            <a:ext cx="1917432" cy="394339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8AC395-1D81-4066-B203-E97C2FCBAB24}"/>
              </a:ext>
            </a:extLst>
          </p:cNvPr>
          <p:cNvSpPr/>
          <p:nvPr/>
        </p:nvSpPr>
        <p:spPr>
          <a:xfrm>
            <a:off x="4172347" y="4886288"/>
            <a:ext cx="1917432" cy="394339"/>
          </a:xfrm>
          <a:prstGeom prst="rect">
            <a:avLst/>
          </a:pr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23F5F0DA-890D-4661-8B5F-036CA51F3653}"/>
              </a:ext>
            </a:extLst>
          </p:cNvPr>
          <p:cNvSpPr txBox="1"/>
          <p:nvPr/>
        </p:nvSpPr>
        <p:spPr>
          <a:xfrm>
            <a:off x="4169236" y="1638532"/>
            <a:ext cx="1923654" cy="19684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HFLS1A</a:t>
            </a:r>
            <a:endParaRPr lang="en-GB" sz="1200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3A749837-56E7-438E-8F49-27DD247FB3A1}"/>
              </a:ext>
            </a:extLst>
          </p:cNvPr>
          <p:cNvSpPr txBox="1"/>
          <p:nvPr/>
        </p:nvSpPr>
        <p:spPr>
          <a:xfrm>
            <a:off x="6097165" y="1638528"/>
            <a:ext cx="1868561" cy="19684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HFLS1B</a:t>
            </a:r>
            <a:endParaRPr lang="en-GB" sz="1200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2DC20207-C7D3-42AA-99A6-8D3BEBEEBAA9}"/>
              </a:ext>
            </a:extLst>
          </p:cNvPr>
          <p:cNvSpPr txBox="1"/>
          <p:nvPr/>
        </p:nvSpPr>
        <p:spPr>
          <a:xfrm>
            <a:off x="4176619" y="3312991"/>
            <a:ext cx="1920545" cy="19684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HFLS1C</a:t>
            </a:r>
            <a:endParaRPr lang="en-GB" sz="1200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2" name="object 20">
            <a:extLst>
              <a:ext uri="{FF2B5EF4-FFF2-40B4-BE49-F238E27FC236}">
                <a16:creationId xmlns:a16="http://schemas.microsoft.com/office/drawing/2014/main" id="{931542B7-70E2-4566-A43A-EC83F9DC2A89}"/>
              </a:ext>
            </a:extLst>
          </p:cNvPr>
          <p:cNvSpPr txBox="1"/>
          <p:nvPr/>
        </p:nvSpPr>
        <p:spPr>
          <a:xfrm>
            <a:off x="6097164" y="3320500"/>
            <a:ext cx="1872836" cy="19684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HFLS1D</a:t>
            </a:r>
            <a:endParaRPr lang="en-GB" sz="1200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object 20">
            <a:extLst>
              <a:ext uri="{FF2B5EF4-FFF2-40B4-BE49-F238E27FC236}">
                <a16:creationId xmlns:a16="http://schemas.microsoft.com/office/drawing/2014/main" id="{E14C1569-3400-4899-A186-07B3ED36E8AC}"/>
              </a:ext>
            </a:extLst>
          </p:cNvPr>
          <p:cNvSpPr txBox="1"/>
          <p:nvPr/>
        </p:nvSpPr>
        <p:spPr>
          <a:xfrm>
            <a:off x="4184788" y="4994963"/>
            <a:ext cx="1917432" cy="19684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HFLS1E</a:t>
            </a:r>
            <a:endParaRPr lang="en-GB" sz="1200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1" name="object 20">
            <a:extLst>
              <a:ext uri="{FF2B5EF4-FFF2-40B4-BE49-F238E27FC236}">
                <a16:creationId xmlns:a16="http://schemas.microsoft.com/office/drawing/2014/main" id="{BB09545E-FE88-4B05-937D-DB6D787E3B97}"/>
              </a:ext>
            </a:extLst>
          </p:cNvPr>
          <p:cNvSpPr txBox="1"/>
          <p:nvPr/>
        </p:nvSpPr>
        <p:spPr>
          <a:xfrm>
            <a:off x="6097163" y="4995279"/>
            <a:ext cx="1862343" cy="196849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HFLS1H</a:t>
            </a:r>
            <a:endParaRPr lang="en-GB" sz="1200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4931E-0A9B-4E4C-B46B-0C9EEE874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342" y="2049005"/>
            <a:ext cx="1205197" cy="538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F8C56-1052-4CE3-9FAF-1DC5047F6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705" y="2566416"/>
            <a:ext cx="601027" cy="62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1BA587-4E57-49EB-8EAF-46273EC904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582" y="2546009"/>
            <a:ext cx="646988" cy="639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F20D0D-A3D4-49F7-B51D-259A94345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9862" y="2013536"/>
            <a:ext cx="1076944" cy="530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6058A9-52F4-4132-842C-3B8D9B1ABA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261" y="4330058"/>
            <a:ext cx="641471" cy="5166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EF79D30-7B25-4C46-BC60-03E84C9AEC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7342" y="5457149"/>
            <a:ext cx="1338523" cy="69769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537A44B-74F4-47A5-84CC-7D2BFBD919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7881" y="3891669"/>
            <a:ext cx="1756634" cy="80582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BA1AE5-01E2-426E-B847-B08AC6AC38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1676" y="5917467"/>
            <a:ext cx="530683" cy="3463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591C8E3-22FC-47AA-9662-EA65EBAFC0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6080" y="5939310"/>
            <a:ext cx="824652" cy="3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5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CED24E2-1086-4014-8844-32E5C2D0C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rgbClr val="1F4E7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2" b="9902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43F4B2-1E5E-4993-8E80-66D5EA912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871719"/>
            <a:ext cx="12192000" cy="1646555"/>
          </a:xfrm>
          <a:solidFill>
            <a:srgbClr val="FFFFFF">
              <a:alpha val="84000"/>
            </a:srgbClr>
          </a:solidFill>
        </p:spPr>
        <p:txBody>
          <a:bodyPr/>
          <a:lstStyle/>
          <a:p>
            <a:r>
              <a:rPr lang="en-GB" dirty="0"/>
              <a:t>“EY estimates that the continent (EU) will need 65 million chargers to fuel 130 million EV by 2035”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E74B5-7233-4973-8F64-94338CF944DC}"/>
              </a:ext>
            </a:extLst>
          </p:cNvPr>
          <p:cNvSpPr txBox="1"/>
          <p:nvPr/>
        </p:nvSpPr>
        <p:spPr>
          <a:xfrm>
            <a:off x="10312401" y="6287443"/>
            <a:ext cx="187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1F4E79"/>
                </a:solidFill>
                <a:latin typeface="DengXian Light" panose="02010600030101010101" pitchFamily="2" charset="-122"/>
                <a:ea typeface="DengXian Light" panose="02010600030101010101" pitchFamily="2" charset="-122"/>
              </a:rPr>
              <a:t>*source: </a:t>
            </a:r>
            <a:r>
              <a:rPr lang="de-DE" sz="900" dirty="0">
                <a:solidFill>
                  <a:srgbClr val="1F4E79"/>
                </a:solidFill>
                <a:latin typeface="DengXian Light" panose="02010600030101010101" pitchFamily="2" charset="-122"/>
                <a:ea typeface="DengXian Light" panose="02010600030101010101" pitchFamily="2" charset="-122"/>
                <a:hlinkClick r:id="rId3"/>
              </a:rPr>
              <a:t>Automotive News Europe</a:t>
            </a:r>
            <a:endParaRPr lang="en-GB" sz="900" dirty="0">
              <a:solidFill>
                <a:srgbClr val="1F4E79"/>
              </a:solidFill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120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9BDF9F-1C9D-4E40-BD32-B652293A20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9F625-3CED-43A3-8AA1-D148A4D436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046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921B987-28C9-4B33-AA57-42AAD31F90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Challenges with renewable Energy Sources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17BEA8B-A4C1-44AE-9B1A-F58C48DBEF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557866"/>
            <a:ext cx="3562350" cy="4754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Renewable Energies are an integral part of the </a:t>
            </a:r>
            <a:r>
              <a:rPr lang="en-US" b="1" dirty="0"/>
              <a:t>future energy mix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They are </a:t>
            </a:r>
            <a:r>
              <a:rPr lang="en-US" b="1" dirty="0"/>
              <a:t>not always available</a:t>
            </a:r>
            <a:r>
              <a:rPr lang="en-US" dirty="0"/>
              <a:t> when needed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Saving</a:t>
            </a:r>
            <a:r>
              <a:rPr lang="en-US" dirty="0"/>
              <a:t> excess </a:t>
            </a:r>
            <a:r>
              <a:rPr lang="en-US" b="1" dirty="0"/>
              <a:t>energy</a:t>
            </a:r>
            <a:r>
              <a:rPr lang="en-US" dirty="0"/>
              <a:t> is important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Ranges from single family houses to industrial size storage system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AE4E989-23CA-4CDD-8C20-815792184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pic>
        <p:nvPicPr>
          <p:cNvPr id="6" name="Inhaltsplatzhalter 25">
            <a:extLst>
              <a:ext uri="{FF2B5EF4-FFF2-40B4-BE49-F238E27FC236}">
                <a16:creationId xmlns:a16="http://schemas.microsoft.com/office/drawing/2014/main" id="{12D4C8CE-A9D6-42B8-B160-B353794A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1659573"/>
            <a:ext cx="7900987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4">
            <a:extLst>
              <a:ext uri="{FF2B5EF4-FFF2-40B4-BE49-F238E27FC236}">
                <a16:creationId xmlns:a16="http://schemas.microsoft.com/office/drawing/2014/main" id="{5938C38A-5ED7-4705-92DF-241160562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2045335"/>
            <a:ext cx="541338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5">
            <a:extLst>
              <a:ext uri="{FF2B5EF4-FFF2-40B4-BE49-F238E27FC236}">
                <a16:creationId xmlns:a16="http://schemas.microsoft.com/office/drawing/2014/main" id="{8EAA298A-E1EA-4AC3-831D-10BBB4BA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3140710"/>
            <a:ext cx="5413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907DEF-6180-4B5E-B043-017C4255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1659573"/>
            <a:ext cx="1155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7">
            <a:extLst>
              <a:ext uri="{FF2B5EF4-FFF2-40B4-BE49-F238E27FC236}">
                <a16:creationId xmlns:a16="http://schemas.microsoft.com/office/drawing/2014/main" id="{09F6B315-9767-4099-91A7-89E9CF54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931035"/>
            <a:ext cx="150495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8">
            <a:extLst>
              <a:ext uri="{FF2B5EF4-FFF2-40B4-BE49-F238E27FC236}">
                <a16:creationId xmlns:a16="http://schemas.microsoft.com/office/drawing/2014/main" id="{8C03BDE7-B3B8-4C22-B6AB-D8AB2A3A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2599373"/>
            <a:ext cx="54133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9">
            <a:extLst>
              <a:ext uri="{FF2B5EF4-FFF2-40B4-BE49-F238E27FC236}">
                <a16:creationId xmlns:a16="http://schemas.microsoft.com/office/drawing/2014/main" id="{5B06D267-C8DB-45B6-AD83-B01D4F01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5880735"/>
            <a:ext cx="700088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20">
            <a:extLst>
              <a:ext uri="{FF2B5EF4-FFF2-40B4-BE49-F238E27FC236}">
                <a16:creationId xmlns:a16="http://schemas.microsoft.com/office/drawing/2014/main" id="{2FF89089-D0DA-4A3C-8BEF-93CB866B7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5880735"/>
            <a:ext cx="700088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21">
            <a:extLst>
              <a:ext uri="{FF2B5EF4-FFF2-40B4-BE49-F238E27FC236}">
                <a16:creationId xmlns:a16="http://schemas.microsoft.com/office/drawing/2014/main" id="{0991CFA3-417D-4F65-9761-10D8F9FC9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2650173"/>
            <a:ext cx="2254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22">
            <a:extLst>
              <a:ext uri="{FF2B5EF4-FFF2-40B4-BE49-F238E27FC236}">
                <a16:creationId xmlns:a16="http://schemas.microsoft.com/office/drawing/2014/main" id="{37550EBA-D7A3-4959-9F7F-2CA45F11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544060"/>
            <a:ext cx="22383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23">
            <a:extLst>
              <a:ext uri="{FF2B5EF4-FFF2-40B4-BE49-F238E27FC236}">
                <a16:creationId xmlns:a16="http://schemas.microsoft.com/office/drawing/2014/main" id="{08FF565A-800F-4940-B05D-D62C43B2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828098"/>
            <a:ext cx="6985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24">
            <a:extLst>
              <a:ext uri="{FF2B5EF4-FFF2-40B4-BE49-F238E27FC236}">
                <a16:creationId xmlns:a16="http://schemas.microsoft.com/office/drawing/2014/main" id="{B6EBD1DE-1215-4D1B-B65F-C3A10137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4544060"/>
            <a:ext cx="2238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25">
            <a:extLst>
              <a:ext uri="{FF2B5EF4-FFF2-40B4-BE49-F238E27FC236}">
                <a16:creationId xmlns:a16="http://schemas.microsoft.com/office/drawing/2014/main" id="{98E0D90B-6DA2-4A17-8CCD-2890DCBE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4544060"/>
            <a:ext cx="2238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26">
            <a:extLst>
              <a:ext uri="{FF2B5EF4-FFF2-40B4-BE49-F238E27FC236}">
                <a16:creationId xmlns:a16="http://schemas.microsoft.com/office/drawing/2014/main" id="{0FA317C4-4B1C-4688-AAD9-4B066459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2704148"/>
            <a:ext cx="22383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27">
            <a:extLst>
              <a:ext uri="{FF2B5EF4-FFF2-40B4-BE49-F238E27FC236}">
                <a16:creationId xmlns:a16="http://schemas.microsoft.com/office/drawing/2014/main" id="{FA560945-DFA9-44A6-8E3D-461CF87F9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63" y="5880735"/>
            <a:ext cx="70008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8">
            <a:extLst>
              <a:ext uri="{FF2B5EF4-FFF2-40B4-BE49-F238E27FC236}">
                <a16:creationId xmlns:a16="http://schemas.microsoft.com/office/drawing/2014/main" id="{55149AA2-2549-46FC-B08E-61B968FC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3021648"/>
            <a:ext cx="2238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9">
            <a:extLst>
              <a:ext uri="{FF2B5EF4-FFF2-40B4-BE49-F238E27FC236}">
                <a16:creationId xmlns:a16="http://schemas.microsoft.com/office/drawing/2014/main" id="{72152AB8-B9DC-4979-A8A2-B85A2E97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63" y="5880735"/>
            <a:ext cx="70008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Gerader Verbinder 30">
            <a:extLst>
              <a:ext uri="{FF2B5EF4-FFF2-40B4-BE49-F238E27FC236}">
                <a16:creationId xmlns:a16="http://schemas.microsoft.com/office/drawing/2014/main" id="{2B5AF726-F19A-4E87-BAF4-D0CE932BBCCB}"/>
              </a:ext>
            </a:extLst>
          </p:cNvPr>
          <p:cNvCxnSpPr>
            <a:cxnSpLocks/>
          </p:cNvCxnSpPr>
          <p:nvPr/>
        </p:nvCxnSpPr>
        <p:spPr>
          <a:xfrm>
            <a:off x="7658100" y="2754948"/>
            <a:ext cx="11271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1">
            <a:extLst>
              <a:ext uri="{FF2B5EF4-FFF2-40B4-BE49-F238E27FC236}">
                <a16:creationId xmlns:a16="http://schemas.microsoft.com/office/drawing/2014/main" id="{618AE5AD-D904-42C3-B102-F3F363348FAB}"/>
              </a:ext>
            </a:extLst>
          </p:cNvPr>
          <p:cNvCxnSpPr>
            <a:cxnSpLocks/>
          </p:cNvCxnSpPr>
          <p:nvPr/>
        </p:nvCxnSpPr>
        <p:spPr>
          <a:xfrm>
            <a:off x="7658100" y="2913698"/>
            <a:ext cx="9794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7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142F0-7980-445F-91D4-89F6502B56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/>
              <a:t>About Hongfa</a:t>
            </a:r>
          </a:p>
          <a:p>
            <a:r>
              <a:rPr lang="en-US"/>
              <a:t>Electrical Vehicle Charging</a:t>
            </a:r>
          </a:p>
          <a:p>
            <a:r>
              <a:rPr lang="en-US"/>
              <a:t>Energy Storage</a:t>
            </a:r>
          </a:p>
          <a:p>
            <a:r>
              <a:rPr lang="en-US"/>
              <a:t>Questions &amp; Discussion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8BC6CC-B721-45DB-B2F6-37B3AD8E9A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BFEA37-F163-44B7-AB58-F2A13C91FD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147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2A1B8-E97A-4183-8647-93599EB58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43AE5-0279-4194-9414-F0E792EDE9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of a Home Battery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E02A73-0C75-4C77-88A3-8C3838D67C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557866"/>
            <a:ext cx="5023485" cy="4754033"/>
          </a:xfrm>
        </p:spPr>
        <p:txBody>
          <a:bodyPr/>
          <a:lstStyle/>
          <a:p>
            <a:r>
              <a:rPr lang="en-GB" dirty="0"/>
              <a:t>320-600 VDC</a:t>
            </a:r>
          </a:p>
          <a:p>
            <a:r>
              <a:rPr lang="en-GB" dirty="0"/>
              <a:t>10-40A constant current</a:t>
            </a:r>
          </a:p>
          <a:p>
            <a:r>
              <a:rPr lang="en-GB" dirty="0"/>
              <a:t>Up to 75A peak (5s max)</a:t>
            </a:r>
            <a:br>
              <a:rPr lang="en-GB" dirty="0"/>
            </a:br>
            <a:endParaRPr lang="en-GB" dirty="0"/>
          </a:p>
          <a:p>
            <a:r>
              <a:rPr lang="en-GB" dirty="0"/>
              <a:t>Mostly current carrying</a:t>
            </a:r>
          </a:p>
          <a:p>
            <a:r>
              <a:rPr lang="en-GB" dirty="0"/>
              <a:t>Switching only in emergency or failure situations</a:t>
            </a:r>
            <a:br>
              <a:rPr lang="en-GB" dirty="0"/>
            </a:br>
            <a:endParaRPr lang="en-GB" dirty="0"/>
          </a:p>
          <a:p>
            <a:r>
              <a:rPr lang="en-GB" dirty="0"/>
              <a:t>Small contact resistance</a:t>
            </a:r>
          </a:p>
          <a:p>
            <a:r>
              <a:rPr lang="en-GB" dirty="0"/>
              <a:t>Small coil power</a:t>
            </a:r>
          </a:p>
          <a:p>
            <a:endParaRPr lang="en-GB" dirty="0"/>
          </a:p>
        </p:txBody>
      </p:sp>
      <p:pic>
        <p:nvPicPr>
          <p:cNvPr id="6" name="Grafik 22">
            <a:extLst>
              <a:ext uri="{FF2B5EF4-FFF2-40B4-BE49-F238E27FC236}">
                <a16:creationId xmlns:a16="http://schemas.microsoft.com/office/drawing/2014/main" id="{0F9EE3FC-A28D-42F0-AF3F-9E0D379F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1"/>
          <a:stretch>
            <a:fillRect/>
          </a:stretch>
        </p:blipFill>
        <p:spPr bwMode="auto">
          <a:xfrm>
            <a:off x="5896965" y="2512593"/>
            <a:ext cx="5650192" cy="367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25">
            <a:extLst>
              <a:ext uri="{FF2B5EF4-FFF2-40B4-BE49-F238E27FC236}">
                <a16:creationId xmlns:a16="http://schemas.microsoft.com/office/drawing/2014/main" id="{F4BB36FF-9D25-4662-B991-57BEE89A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476" y="339725"/>
            <a:ext cx="4283671" cy="428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llout: Line 9">
            <a:extLst>
              <a:ext uri="{FF2B5EF4-FFF2-40B4-BE49-F238E27FC236}">
                <a16:creationId xmlns:a16="http://schemas.microsoft.com/office/drawing/2014/main" id="{9CDAB0AE-025B-4B0C-85D1-47E9158240AC}"/>
              </a:ext>
            </a:extLst>
          </p:cNvPr>
          <p:cNvSpPr/>
          <p:nvPr/>
        </p:nvSpPr>
        <p:spPr>
          <a:xfrm>
            <a:off x="8336280" y="2512593"/>
            <a:ext cx="777240" cy="1145007"/>
          </a:xfrm>
          <a:prstGeom prst="borderCallout1">
            <a:avLst>
              <a:gd name="adj1" fmla="val 116"/>
              <a:gd name="adj2" fmla="val 46569"/>
              <a:gd name="adj3" fmla="val -43892"/>
              <a:gd name="adj4" fmla="val -58921"/>
            </a:avLst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A01E1-04DF-4CF3-BD39-3FB4AABB6225}"/>
              </a:ext>
            </a:extLst>
          </p:cNvPr>
          <p:cNvSpPr txBox="1"/>
          <p:nvPr/>
        </p:nvSpPr>
        <p:spPr>
          <a:xfrm>
            <a:off x="6377061" y="1684804"/>
            <a:ext cx="317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1F4E79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All-pole disconnection required</a:t>
            </a:r>
          </a:p>
        </p:txBody>
      </p:sp>
    </p:spTree>
    <p:extLst>
      <p:ext uri="{BB962C8B-B14F-4D97-AF65-F5344CB8AC3E}">
        <p14:creationId xmlns:p14="http://schemas.microsoft.com/office/powerpoint/2010/main" val="2126087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sky, outdoor, solar cell, outdoor object&#10;&#10;Description automatically generated">
            <a:extLst>
              <a:ext uri="{FF2B5EF4-FFF2-40B4-BE49-F238E27FC236}">
                <a16:creationId xmlns:a16="http://schemas.microsoft.com/office/drawing/2014/main" id="{DE4EC9CA-6A69-4EDA-A419-F2E8DCF1D4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prstClr val="black"/>
              <a:srgbClr val="1F4E7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3" b="99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57ADB-4DA5-44ED-A386-187D67D9DD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76860"/>
            <a:ext cx="12192000" cy="143256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r>
              <a:rPr lang="en-US" dirty="0"/>
              <a:t>„Electrical Energy Storages are a key element to a carbon free future and the installed base grows &gt;35% per year.“</a:t>
            </a:r>
          </a:p>
        </p:txBody>
      </p:sp>
    </p:spTree>
    <p:extLst>
      <p:ext uri="{BB962C8B-B14F-4D97-AF65-F5344CB8AC3E}">
        <p14:creationId xmlns:p14="http://schemas.microsoft.com/office/powerpoint/2010/main" val="1730865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C583-010C-432F-93E3-780B4C0980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7FD92-58A8-4CE0-B08E-3B036E6AE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Application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E168B07-1E5A-4F83-AE11-F03F15C85DB1}"/>
              </a:ext>
            </a:extLst>
          </p:cNvPr>
          <p:cNvGrpSpPr/>
          <p:nvPr/>
        </p:nvGrpSpPr>
        <p:grpSpPr>
          <a:xfrm>
            <a:off x="769144" y="1546093"/>
            <a:ext cx="10653712" cy="1882907"/>
            <a:chOff x="1223963" y="1339889"/>
            <a:chExt cx="10653712" cy="1882907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7C7C1F9-0953-4082-B8BA-86AD94C29E56}"/>
                </a:ext>
              </a:extLst>
            </p:cNvPr>
            <p:cNvGrpSpPr/>
            <p:nvPr/>
          </p:nvGrpSpPr>
          <p:grpSpPr>
            <a:xfrm>
              <a:off x="1223963" y="1913641"/>
              <a:ext cx="2742537" cy="1299917"/>
              <a:chOff x="1223963" y="1913641"/>
              <a:chExt cx="2742537" cy="1299917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9201F07-26EA-42A7-93B4-B7FF34B2532F}"/>
                  </a:ext>
                </a:extLst>
              </p:cNvPr>
              <p:cNvSpPr/>
              <p:nvPr/>
            </p:nvSpPr>
            <p:spPr>
              <a:xfrm flipH="1">
                <a:off x="2812276" y="2917825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3E553F1-D3A1-4909-B1A5-DB14E33E489F}"/>
                  </a:ext>
                </a:extLst>
              </p:cNvPr>
              <p:cNvGrpSpPr/>
              <p:nvPr/>
            </p:nvGrpSpPr>
            <p:grpSpPr>
              <a:xfrm>
                <a:off x="1223963" y="1913641"/>
                <a:ext cx="802800" cy="480767"/>
                <a:chOff x="1223963" y="1913641"/>
                <a:chExt cx="802800" cy="480767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199B37A-C599-4A96-9186-83DC8D711BC6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ADD96B0-60D7-4FF9-9482-76C6650C282A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4167B68-9E5B-4822-AF9F-FCBF09A46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BB4EA7B-5916-4C3F-93B3-6351A4E02199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77084D8-61FC-465D-8934-E8005E7BEA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6DD5669-B57E-4E01-AC3A-E9D8F3D643B2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EE214FE-50DE-47CB-9CE4-EC5FA55FCD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8D0B60A-5D4F-49BB-9C1D-038AC9A0C60B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4704C1F-53ED-46E3-A74E-14EEDCB4B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84A8180-137D-495C-A3B4-79DF4EEC8AEF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F40EA14-AD92-4D18-8386-E5C0177A4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B4462D8-E45B-403D-AC9D-FD71C1F03482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AAC1E98-F866-4339-951B-69945046D0D3}"/>
                  </a:ext>
                </a:extLst>
              </p:cNvPr>
              <p:cNvGrpSpPr/>
              <p:nvPr/>
            </p:nvGrpSpPr>
            <p:grpSpPr>
              <a:xfrm>
                <a:off x="1223963" y="2732791"/>
                <a:ext cx="802800" cy="480767"/>
                <a:chOff x="1223963" y="1913641"/>
                <a:chExt cx="802800" cy="480767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601302-5D2B-4BFC-ABA8-143E3268CCEC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701B268-BD5F-4C05-AB0B-CABF1572E74B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8AAEC35-D9D5-4E00-BBD7-3E0B8FC7F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5237079-8936-4FC0-8291-5D9788EB0670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E2438A1-36FE-4318-994F-067C6F9FD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7D227B5-1371-4D93-BCE9-50DAB462C5B3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39109F7-54D6-4200-B5A3-3D28F6B201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F34FF18-A7E0-4BD2-B2E2-6958A877FB1D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6E5F1CA-99CB-4C8C-8439-59F290605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5BFE0A1-629B-473E-9827-079F2BDC029A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43D0F81-9D2A-4E88-85A1-0587FA12F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E084D31-7701-406C-BCF6-04C9EBF65AC8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DAE7B57-C3D3-4143-8B84-542E3AC51A70}"/>
                  </a:ext>
                </a:extLst>
              </p:cNvPr>
              <p:cNvCxnSpPr>
                <a:cxnSpLocks/>
                <a:stCxn id="8" idx="2"/>
                <a:endCxn id="24" idx="0"/>
              </p:cNvCxnSpPr>
              <p:nvPr/>
            </p:nvCxnSpPr>
            <p:spPr>
              <a:xfrm>
                <a:off x="1625363" y="2394408"/>
                <a:ext cx="0" cy="3383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8661A78-4ECA-4B31-80F6-BD35A7623C6D}"/>
                  </a:ext>
                </a:extLst>
              </p:cNvPr>
              <p:cNvGrpSpPr/>
              <p:nvPr/>
            </p:nvGrpSpPr>
            <p:grpSpPr>
              <a:xfrm>
                <a:off x="2026763" y="2093899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F662AA0-4672-49B5-82E1-C2771BB4B203}"/>
                    </a:ext>
                  </a:extLst>
                </p:cNvPr>
                <p:cNvCxnSpPr>
                  <a:cxnSpLocks/>
                  <a:endCxn id="8" idx="3"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655BB20-AD08-4E6C-B626-AB3ECB4FF939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384D84-C275-4628-80D3-ABB760010713}"/>
                  </a:ext>
                </a:extLst>
              </p:cNvPr>
              <p:cNvGrpSpPr/>
              <p:nvPr/>
            </p:nvGrpSpPr>
            <p:grpSpPr>
              <a:xfrm>
                <a:off x="2033458" y="2905587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15E42D8-DF9B-4AE2-AAF6-943F9ED53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FECB7D-D80E-430E-85DB-7291AD3FD9A0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3ED88A-BE24-4759-B7AB-72DAC72C6A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280641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E04329D-EAC5-4646-893E-B5715014A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1994317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AF2B20-A9BA-47E9-AD56-743C58A75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154286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322AD4B-B175-4F46-91C2-94F9E237AE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973173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76C4F13-F606-4728-B612-F728BA239EF2}"/>
                  </a:ext>
                </a:extLst>
              </p:cNvPr>
              <p:cNvSpPr/>
              <p:nvPr/>
            </p:nvSpPr>
            <p:spPr>
              <a:xfrm flipH="1">
                <a:off x="2808158" y="2093526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817F1DA-6682-4CCB-B2C9-70F6A4EA44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4932" y="2154023"/>
                <a:ext cx="0" cy="8191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E10782C-C50B-4B93-A5A5-E700AA136ED0}"/>
                  </a:ext>
                </a:extLst>
              </p:cNvPr>
              <p:cNvGrpSpPr/>
              <p:nvPr/>
            </p:nvGrpSpPr>
            <p:grpSpPr>
              <a:xfrm>
                <a:off x="3434932" y="2401040"/>
                <a:ext cx="531568" cy="162558"/>
                <a:chOff x="3423285" y="2356572"/>
                <a:chExt cx="531568" cy="162558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C67A389-0682-47E4-90E9-9B47D99B6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23285" y="2519130"/>
                  <a:ext cx="29452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27A5A497-A3C5-4286-854E-CBEFC0202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17809" y="2356572"/>
                  <a:ext cx="237044" cy="16255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4947E08-2777-4440-AD5C-C7FC473BFD01}"/>
                </a:ext>
              </a:extLst>
            </p:cNvPr>
            <p:cNvGrpSpPr/>
            <p:nvPr/>
          </p:nvGrpSpPr>
          <p:grpSpPr>
            <a:xfrm>
              <a:off x="3937482" y="2344177"/>
              <a:ext cx="4055702" cy="878619"/>
              <a:chOff x="4477232" y="2344177"/>
              <a:chExt cx="4055702" cy="87861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EBCE187-41BB-4D80-9097-C73E673A365A}"/>
                  </a:ext>
                </a:extLst>
              </p:cNvPr>
              <p:cNvGrpSpPr/>
              <p:nvPr/>
            </p:nvGrpSpPr>
            <p:grpSpPr>
              <a:xfrm>
                <a:off x="4477232" y="2495121"/>
                <a:ext cx="507518" cy="136954"/>
                <a:chOff x="4489137" y="2495121"/>
                <a:chExt cx="507518" cy="13695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69826B0-736B-43C4-AEDB-14AF78067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57711" y="2563598"/>
                  <a:ext cx="43894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2B0D02D-B3C3-45C2-A13B-4CECABE75895}"/>
                    </a:ext>
                  </a:extLst>
                </p:cNvPr>
                <p:cNvSpPr/>
                <p:nvPr/>
              </p:nvSpPr>
              <p:spPr>
                <a:xfrm>
                  <a:off x="4489137" y="2539568"/>
                  <a:ext cx="45719" cy="4571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55AFC4-CD61-4B2D-A0D8-8D7A1D603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47111" y="2495121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0DA5537-4275-4421-A677-F43740E808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78941" y="240104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DAC3E8-2A12-46D2-B255-5424B58BC69F}"/>
                  </a:ext>
                </a:extLst>
              </p:cNvPr>
              <p:cNvGrpSpPr/>
              <p:nvPr/>
            </p:nvGrpSpPr>
            <p:grpSpPr>
              <a:xfrm>
                <a:off x="5244501" y="2406120"/>
                <a:ext cx="543970" cy="225955"/>
                <a:chOff x="5264435" y="2718386"/>
                <a:chExt cx="543970" cy="225955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DF611563-28D1-4AAC-AF13-586E2B2B1A4F}"/>
                    </a:ext>
                  </a:extLst>
                </p:cNvPr>
                <p:cNvGrpSpPr/>
                <p:nvPr/>
              </p:nvGrpSpPr>
              <p:grpSpPr>
                <a:xfrm>
                  <a:off x="5264435" y="2718386"/>
                  <a:ext cx="543970" cy="225955"/>
                  <a:chOff x="4156583" y="2558520"/>
                  <a:chExt cx="543970" cy="225955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B9001FD7-3D6F-4CB9-895E-E430146498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6583" y="2647521"/>
                    <a:ext cx="320167" cy="136954"/>
                    <a:chOff x="4016088" y="2495121"/>
                    <a:chExt cx="320167" cy="136954"/>
                  </a:xfrm>
                </p:grpSpPr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870DD928-C42E-4B4B-ACE2-1D8FDB333D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016088" y="2563598"/>
                      <a:ext cx="320167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62CFC67-74E3-40E9-864F-0AD3CD8B45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25612" y="2495121"/>
                      <a:ext cx="0" cy="13695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CE5248B4-545E-4D65-AB3E-2D236071E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63509" y="2558520"/>
                    <a:ext cx="237044" cy="16255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8" name="Multiplication Sign 97">
                  <a:extLst>
                    <a:ext uri="{FF2B5EF4-FFF2-40B4-BE49-F238E27FC236}">
                      <a16:creationId xmlns:a16="http://schemas.microsoft.com/office/drawing/2014/main" id="{3A8166E0-ED36-4F30-A45D-C57E5FD9F0EF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DE52EE5-B9DB-40E3-84DD-5A8BB54776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8168" y="2559620"/>
                <a:ext cx="2590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F9121A3-DDB5-43DB-8331-F4D6D4BDB0EA}"/>
                  </a:ext>
                </a:extLst>
              </p:cNvPr>
              <p:cNvSpPr/>
              <p:nvPr/>
            </p:nvSpPr>
            <p:spPr>
              <a:xfrm flipH="1">
                <a:off x="5738168" y="2498860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CBCB6DD-8C9C-4E4F-A287-1054F4B27686}"/>
                  </a:ext>
                </a:extLst>
              </p:cNvPr>
              <p:cNvSpPr/>
              <p:nvPr/>
            </p:nvSpPr>
            <p:spPr>
              <a:xfrm>
                <a:off x="5992305" y="2389373"/>
                <a:ext cx="672599" cy="34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BE185D4-8530-47FB-AD2A-22EBF5CD69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805" y="2401040"/>
                <a:ext cx="661099" cy="3288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6BC973-D2D2-4B2F-AA3E-5C2DD30DC751}"/>
                  </a:ext>
                </a:extLst>
              </p:cNvPr>
              <p:cNvSpPr txBox="1"/>
              <p:nvPr/>
            </p:nvSpPr>
            <p:spPr>
              <a:xfrm>
                <a:off x="5937172" y="2344177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DC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FCFF14F-B9F5-44B8-A2B3-BEBB4A7E91B0}"/>
                  </a:ext>
                </a:extLst>
              </p:cNvPr>
              <p:cNvSpPr txBox="1"/>
              <p:nvPr/>
            </p:nvSpPr>
            <p:spPr>
              <a:xfrm>
                <a:off x="6392981" y="2551106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AC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B4EBDE7-7422-4D75-AC89-8CF42FDA5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7723" y="2551106"/>
                <a:ext cx="2945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E96A8B7-F554-4A24-9403-605053EB7E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52247" y="2388548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01D33E3-82EA-4432-9716-F8FBB293D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8355" y="2552709"/>
                <a:ext cx="4313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9E7B324-F651-4077-8659-9811A16C6236}"/>
                  </a:ext>
                </a:extLst>
              </p:cNvPr>
              <p:cNvSpPr/>
              <p:nvPr/>
            </p:nvSpPr>
            <p:spPr>
              <a:xfrm flipH="1">
                <a:off x="7138355" y="2491949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DB380E1-051D-45DA-BD7A-F4D656FA2616}"/>
                  </a:ext>
                </a:extLst>
              </p:cNvPr>
              <p:cNvGrpSpPr/>
              <p:nvPr/>
            </p:nvGrpSpPr>
            <p:grpSpPr>
              <a:xfrm>
                <a:off x="7801873" y="2491583"/>
                <a:ext cx="731061" cy="136972"/>
                <a:chOff x="5264435" y="2807369"/>
                <a:chExt cx="731061" cy="136972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3093044-AD85-4DD0-B622-97046A3B14C0}"/>
                    </a:ext>
                  </a:extLst>
                </p:cNvPr>
                <p:cNvGrpSpPr/>
                <p:nvPr/>
              </p:nvGrpSpPr>
              <p:grpSpPr>
                <a:xfrm>
                  <a:off x="5264435" y="2807387"/>
                  <a:ext cx="731061" cy="136954"/>
                  <a:chOff x="4016088" y="2495121"/>
                  <a:chExt cx="731061" cy="136954"/>
                </a:xfrm>
              </p:grpSpPr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EEE8C387-23E3-4DF8-8BE7-2A8E005E8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016088" y="2563598"/>
                    <a:ext cx="73106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0010B9CF-C403-42B5-B418-5346B27F1C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25612" y="2495121"/>
                    <a:ext cx="0" cy="13695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0" name="Multiplication Sign 119">
                  <a:extLst>
                    <a:ext uri="{FF2B5EF4-FFF2-40B4-BE49-F238E27FC236}">
                      <a16:creationId xmlns:a16="http://schemas.microsoft.com/office/drawing/2014/main" id="{C0D2D355-F7C0-40B0-AA67-B8F0450E7979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D5AD387-50A1-4F80-9C8C-D3B3E716D5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3071" y="2393476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DF92B171-E571-4316-B317-D5C25CD2DFF0}"/>
                  </a:ext>
                </a:extLst>
              </p:cNvPr>
              <p:cNvGrpSpPr/>
              <p:nvPr/>
            </p:nvGrpSpPr>
            <p:grpSpPr>
              <a:xfrm>
                <a:off x="4663341" y="2558309"/>
                <a:ext cx="254451" cy="664486"/>
                <a:chOff x="4663341" y="2558309"/>
                <a:chExt cx="254451" cy="664486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2DF714E-D851-4D7F-8AFB-0F087E09F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93963" y="2558309"/>
                  <a:ext cx="0" cy="5876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FEC085D-5877-448A-8C2B-D489A5F498BE}"/>
                    </a:ext>
                  </a:extLst>
                </p:cNvPr>
                <p:cNvSpPr/>
                <p:nvPr/>
              </p:nvSpPr>
              <p:spPr>
                <a:xfrm rot="5400000">
                  <a:off x="4627723" y="2785036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459C499-9B86-46A6-9B0A-033C5F7AB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99355" y="3155662"/>
                  <a:ext cx="18217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689F248-0BB4-4C2B-A90E-FE274BF70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25531" y="3187042"/>
                  <a:ext cx="12982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E79BC7E-B6B7-4309-AF3A-721CDCE4B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42182" y="3222795"/>
                  <a:ext cx="9108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8A3A4BFC-B4ED-4BF0-AAA8-780227E36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3341" y="2713138"/>
                  <a:ext cx="253370" cy="20786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3B57C916-6BA6-4A9C-BA83-FA3801D3D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7792" y="2917825"/>
                  <a:ext cx="0" cy="930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C9E416F-2994-4CA5-90AE-A0EAB5C1A3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2903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6A2DBEE-8F1F-4275-85A8-73365AC84F0E}"/>
                  </a:ext>
                </a:extLst>
              </p:cNvPr>
              <p:cNvSpPr/>
              <p:nvPr/>
            </p:nvSpPr>
            <p:spPr>
              <a:xfrm rot="5400000">
                <a:off x="7906663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61CED66-5CA3-4572-8F95-950A97D04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8295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9481F90-9F85-4930-87CE-38C22D7C9F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4471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0E30B7D-EF1C-4AF4-B1A4-87423EC3D3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1122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82E4CBD-6C58-4CFC-AFAB-BCAA213EA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2281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8DDA197-5710-465A-BD76-D2B0A36BB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6732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5E5435F-38BE-4202-81C2-9D37D819B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9524" y="1713358"/>
              <a:ext cx="30246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F43A47E7-D77B-457D-B8D0-7E8FD223AEF8}"/>
                </a:ext>
              </a:extLst>
            </p:cNvPr>
            <p:cNvGrpSpPr/>
            <p:nvPr/>
          </p:nvGrpSpPr>
          <p:grpSpPr>
            <a:xfrm>
              <a:off x="7985736" y="2336557"/>
              <a:ext cx="2848440" cy="886239"/>
              <a:chOff x="8503896" y="2336557"/>
              <a:chExt cx="2848440" cy="886239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B3EBFB32-1AA4-42E4-95E1-DA219018688E}"/>
                  </a:ext>
                </a:extLst>
              </p:cNvPr>
              <p:cNvGrpSpPr/>
              <p:nvPr/>
            </p:nvGrpSpPr>
            <p:grpSpPr>
              <a:xfrm>
                <a:off x="8765083" y="2482620"/>
                <a:ext cx="569417" cy="136972"/>
                <a:chOff x="9596855" y="2483397"/>
                <a:chExt cx="569417" cy="136972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5BC97B8-6AAB-4744-956B-632DCEF51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96855" y="2551892"/>
                  <a:ext cx="56941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ED40A94-C94A-437B-B863-B1F51FE4A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6379" y="2483415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Multiplication Sign 160">
                  <a:extLst>
                    <a:ext uri="{FF2B5EF4-FFF2-40B4-BE49-F238E27FC236}">
                      <a16:creationId xmlns:a16="http://schemas.microsoft.com/office/drawing/2014/main" id="{06520944-8987-4F76-82FE-9D880874D576}"/>
                    </a:ext>
                  </a:extLst>
                </p:cNvPr>
                <p:cNvSpPr/>
                <p:nvPr/>
              </p:nvSpPr>
              <p:spPr>
                <a:xfrm>
                  <a:off x="9631255" y="2483397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6FC6608-5EB2-48CC-8FDF-C6B2AA5EB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896" y="240018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14278D2-6EBB-48A2-8169-5339BD09B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05302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AA18417-2D68-4B8F-A345-E831A62BB468}"/>
                  </a:ext>
                </a:extLst>
              </p:cNvPr>
              <p:cNvSpPr/>
              <p:nvPr/>
            </p:nvSpPr>
            <p:spPr>
              <a:xfrm rot="5400000">
                <a:off x="8939062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4742677-549D-456E-ACC7-FD548747F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10694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7188573-E087-49BD-9D64-F2BC01C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36870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099BCF2E-6BE1-47FD-B4DC-773DF9E338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521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10F85F4-8AB9-4DC7-9537-ED0AF14E8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680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D575D95-EDA1-4EEF-8375-D1A9DBC1B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9131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805E1BF-C532-485E-B10C-7D9E948370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91737" y="2551958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4D547C6-E52F-4DC2-87D3-A170160278A6}"/>
                  </a:ext>
                </a:extLst>
              </p:cNvPr>
              <p:cNvSpPr/>
              <p:nvPr/>
            </p:nvSpPr>
            <p:spPr>
              <a:xfrm>
                <a:off x="10230355" y="2491832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9BAB673-4970-4595-B398-83A757D5F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1105" y="239225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0D1D0A7-75AD-47B3-9118-D0198B7144A7}"/>
                  </a:ext>
                </a:extLst>
              </p:cNvPr>
              <p:cNvSpPr/>
              <p:nvPr/>
            </p:nvSpPr>
            <p:spPr>
              <a:xfrm>
                <a:off x="9328122" y="2336557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3D05DBE-CBBA-47C1-A85C-2A79D5B3D166}"/>
                  </a:ext>
                </a:extLst>
              </p:cNvPr>
              <p:cNvSpPr/>
              <p:nvPr/>
            </p:nvSpPr>
            <p:spPr>
              <a:xfrm>
                <a:off x="9639738" y="2343745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A744060-39D3-4E32-A6EB-7B0BB453F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72307" y="2555235"/>
                <a:ext cx="3800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D3EBC4F-5DA5-453A-A794-D10D40912598}"/>
                  </a:ext>
                </a:extLst>
              </p:cNvPr>
              <p:cNvSpPr/>
              <p:nvPr/>
            </p:nvSpPr>
            <p:spPr>
              <a:xfrm>
                <a:off x="10923857" y="2531205"/>
                <a:ext cx="45719" cy="4571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4D29878D-64D6-4876-B001-7967D0CB48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81831" y="2486758"/>
                <a:ext cx="0" cy="1369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7C0084-F13A-40CC-8CAE-BAA0000F12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9524" y="1713358"/>
              <a:ext cx="0" cy="8449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BBC7F63-FB05-4594-8E39-698CEC07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2748" y="1339889"/>
              <a:ext cx="1006958" cy="677298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EB5B9143-1170-4C3E-98F1-430FEB0D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8567" y="2217449"/>
              <a:ext cx="1029108" cy="68813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23AB392-8A7A-4317-B640-A6FECEA73B65}"/>
              </a:ext>
            </a:extLst>
          </p:cNvPr>
          <p:cNvSpPr/>
          <p:nvPr/>
        </p:nvSpPr>
        <p:spPr>
          <a:xfrm>
            <a:off x="590614" y="2061883"/>
            <a:ext cx="2998153" cy="1662389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4606438-E544-4920-8B07-DE68B6BF257A}"/>
              </a:ext>
            </a:extLst>
          </p:cNvPr>
          <p:cNvSpPr/>
          <p:nvPr/>
        </p:nvSpPr>
        <p:spPr>
          <a:xfrm>
            <a:off x="3658181" y="2076449"/>
            <a:ext cx="357623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E5B8D28-ECD7-4373-90FE-D4703C23D590}"/>
              </a:ext>
            </a:extLst>
          </p:cNvPr>
          <p:cNvSpPr/>
          <p:nvPr/>
        </p:nvSpPr>
        <p:spPr>
          <a:xfrm>
            <a:off x="7474994" y="2076449"/>
            <a:ext cx="272994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53F20-E952-4043-A92C-B9CC37B116B7}"/>
              </a:ext>
            </a:extLst>
          </p:cNvPr>
          <p:cNvSpPr txBox="1"/>
          <p:nvPr/>
        </p:nvSpPr>
        <p:spPr>
          <a:xfrm>
            <a:off x="10407929" y="1162390"/>
            <a:ext cx="1077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Windpower /</a:t>
            </a:r>
          </a:p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Solar</a:t>
            </a:r>
            <a:endParaRPr lang="en-GB" sz="1050" dirty="0"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4DF9EBE-0D6D-4F3C-8B30-44CA1A7ECE8B}"/>
              </a:ext>
            </a:extLst>
          </p:cNvPr>
          <p:cNvSpPr txBox="1"/>
          <p:nvPr/>
        </p:nvSpPr>
        <p:spPr>
          <a:xfrm>
            <a:off x="10477736" y="3079660"/>
            <a:ext cx="937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DengXian Light" panose="02010600030101010101" pitchFamily="2" charset="-122"/>
                <a:ea typeface="DengXian Light" panose="02010600030101010101" pitchFamily="2" charset="-122"/>
              </a:rPr>
              <a:t>Power Grid</a:t>
            </a: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491F099-CE2A-42DA-A9CE-895269EE86E1}"/>
              </a:ext>
            </a:extLst>
          </p:cNvPr>
          <p:cNvSpPr/>
          <p:nvPr/>
        </p:nvSpPr>
        <p:spPr>
          <a:xfrm>
            <a:off x="1232229" y="3738561"/>
            <a:ext cx="1618998" cy="1622843"/>
          </a:xfrm>
          <a:custGeom>
            <a:avLst/>
            <a:gdLst>
              <a:gd name="connsiteX0" fmla="*/ 0 w 1618998"/>
              <a:gd name="connsiteY0" fmla="*/ 0 h 1622843"/>
              <a:gd name="connsiteX1" fmla="*/ 87271 w 1618998"/>
              <a:gd name="connsiteY1" fmla="*/ 0 h 1622843"/>
              <a:gd name="connsiteX2" fmla="*/ 87271 w 1618998"/>
              <a:gd name="connsiteY2" fmla="*/ 456440 h 1622843"/>
              <a:gd name="connsiteX3" fmla="*/ 1618998 w 1618998"/>
              <a:gd name="connsiteY3" fmla="*/ 456440 h 1622843"/>
              <a:gd name="connsiteX4" fmla="*/ 1618998 w 1618998"/>
              <a:gd name="connsiteY4" fmla="*/ 1622843 h 1622843"/>
              <a:gd name="connsiteX5" fmla="*/ 1932 w 1618998"/>
              <a:gd name="connsiteY5" fmla="*/ 1622843 h 1622843"/>
              <a:gd name="connsiteX6" fmla="*/ 1932 w 1618998"/>
              <a:gd name="connsiteY6" fmla="*/ 1166403 h 1622843"/>
              <a:gd name="connsiteX7" fmla="*/ 0 w 1618998"/>
              <a:gd name="connsiteY7" fmla="*/ 1166403 h 162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8998" h="1622843">
                <a:moveTo>
                  <a:pt x="0" y="0"/>
                </a:moveTo>
                <a:lnTo>
                  <a:pt x="87271" y="0"/>
                </a:lnTo>
                <a:lnTo>
                  <a:pt x="87271" y="456440"/>
                </a:lnTo>
                <a:lnTo>
                  <a:pt x="1618998" y="456440"/>
                </a:lnTo>
                <a:lnTo>
                  <a:pt x="1618998" y="1622843"/>
                </a:lnTo>
                <a:lnTo>
                  <a:pt x="1932" y="1622843"/>
                </a:lnTo>
                <a:lnTo>
                  <a:pt x="1932" y="1166403"/>
                </a:lnTo>
                <a:lnTo>
                  <a:pt x="0" y="1166403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0994160D-BC82-4411-A2B2-943B7EF6EE7F}"/>
              </a:ext>
            </a:extLst>
          </p:cNvPr>
          <p:cNvSpPr/>
          <p:nvPr/>
        </p:nvSpPr>
        <p:spPr>
          <a:xfrm>
            <a:off x="8111060" y="3730700"/>
            <a:ext cx="1617066" cy="1616412"/>
          </a:xfrm>
          <a:custGeom>
            <a:avLst/>
            <a:gdLst>
              <a:gd name="connsiteX0" fmla="*/ 205 w 1617066"/>
              <a:gd name="connsiteY0" fmla="*/ 0 h 1616412"/>
              <a:gd name="connsiteX1" fmla="*/ 87476 w 1617066"/>
              <a:gd name="connsiteY1" fmla="*/ 0 h 1616412"/>
              <a:gd name="connsiteX2" fmla="*/ 87476 w 1617066"/>
              <a:gd name="connsiteY2" fmla="*/ 450009 h 1616412"/>
              <a:gd name="connsiteX3" fmla="*/ 1617066 w 1617066"/>
              <a:gd name="connsiteY3" fmla="*/ 450009 h 1616412"/>
              <a:gd name="connsiteX4" fmla="*/ 1617066 w 1617066"/>
              <a:gd name="connsiteY4" fmla="*/ 1616412 h 1616412"/>
              <a:gd name="connsiteX5" fmla="*/ 0 w 1617066"/>
              <a:gd name="connsiteY5" fmla="*/ 1616412 h 1616412"/>
              <a:gd name="connsiteX6" fmla="*/ 0 w 1617066"/>
              <a:gd name="connsiteY6" fmla="*/ 450009 h 1616412"/>
              <a:gd name="connsiteX7" fmla="*/ 205 w 1617066"/>
              <a:gd name="connsiteY7" fmla="*/ 450009 h 161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7066" h="1616412">
                <a:moveTo>
                  <a:pt x="205" y="0"/>
                </a:moveTo>
                <a:lnTo>
                  <a:pt x="87476" y="0"/>
                </a:lnTo>
                <a:lnTo>
                  <a:pt x="87476" y="450009"/>
                </a:lnTo>
                <a:lnTo>
                  <a:pt x="1617066" y="450009"/>
                </a:lnTo>
                <a:lnTo>
                  <a:pt x="1617066" y="1616412"/>
                </a:lnTo>
                <a:lnTo>
                  <a:pt x="0" y="1616412"/>
                </a:lnTo>
                <a:lnTo>
                  <a:pt x="0" y="450009"/>
                </a:lnTo>
                <a:lnTo>
                  <a:pt x="205" y="450009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369FD530-0CDD-43B6-BB59-DC02699F1489}"/>
              </a:ext>
            </a:extLst>
          </p:cNvPr>
          <p:cNvSpPr/>
          <p:nvPr/>
        </p:nvSpPr>
        <p:spPr>
          <a:xfrm>
            <a:off x="3935065" y="3724271"/>
            <a:ext cx="3230832" cy="1622842"/>
          </a:xfrm>
          <a:custGeom>
            <a:avLst/>
            <a:gdLst>
              <a:gd name="connsiteX0" fmla="*/ 0 w 3230832"/>
              <a:gd name="connsiteY0" fmla="*/ 0 h 1622842"/>
              <a:gd name="connsiteX1" fmla="*/ 87271 w 3230832"/>
              <a:gd name="connsiteY1" fmla="*/ 0 h 1622842"/>
              <a:gd name="connsiteX2" fmla="*/ 87271 w 3230832"/>
              <a:gd name="connsiteY2" fmla="*/ 456439 h 1622842"/>
              <a:gd name="connsiteX3" fmla="*/ 3230832 w 3230832"/>
              <a:gd name="connsiteY3" fmla="*/ 456439 h 1622842"/>
              <a:gd name="connsiteX4" fmla="*/ 3230832 w 3230832"/>
              <a:gd name="connsiteY4" fmla="*/ 1622842 h 1622842"/>
              <a:gd name="connsiteX5" fmla="*/ 0 w 3230832"/>
              <a:gd name="connsiteY5" fmla="*/ 1622842 h 1622842"/>
              <a:gd name="connsiteX6" fmla="*/ 0 w 3230832"/>
              <a:gd name="connsiteY6" fmla="*/ 1166403 h 1622842"/>
              <a:gd name="connsiteX7" fmla="*/ 0 w 3230832"/>
              <a:gd name="connsiteY7" fmla="*/ 456439 h 162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0832" h="1622842">
                <a:moveTo>
                  <a:pt x="0" y="0"/>
                </a:moveTo>
                <a:lnTo>
                  <a:pt x="87271" y="0"/>
                </a:lnTo>
                <a:lnTo>
                  <a:pt x="87271" y="456439"/>
                </a:lnTo>
                <a:lnTo>
                  <a:pt x="3230832" y="456439"/>
                </a:lnTo>
                <a:lnTo>
                  <a:pt x="3230832" y="1622842"/>
                </a:lnTo>
                <a:lnTo>
                  <a:pt x="0" y="1622842"/>
                </a:lnTo>
                <a:lnTo>
                  <a:pt x="0" y="1166403"/>
                </a:lnTo>
                <a:lnTo>
                  <a:pt x="0" y="456439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4" name="object 20">
            <a:extLst>
              <a:ext uri="{FF2B5EF4-FFF2-40B4-BE49-F238E27FC236}">
                <a16:creationId xmlns:a16="http://schemas.microsoft.com/office/drawing/2014/main" id="{6575BDAA-B05F-4B3D-BB33-72EFFB2C0E74}"/>
              </a:ext>
            </a:extLst>
          </p:cNvPr>
          <p:cNvSpPr txBox="1"/>
          <p:nvPr/>
        </p:nvSpPr>
        <p:spPr>
          <a:xfrm>
            <a:off x="8132323" y="4595934"/>
            <a:ext cx="1613209" cy="289182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Transformer</a:t>
            </a:r>
            <a:endParaRPr lang="en-GB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5" name="object 20">
            <a:extLst>
              <a:ext uri="{FF2B5EF4-FFF2-40B4-BE49-F238E27FC236}">
                <a16:creationId xmlns:a16="http://schemas.microsoft.com/office/drawing/2014/main" id="{5CFBC790-C125-4834-99CE-E929FD54AA07}"/>
              </a:ext>
            </a:extLst>
          </p:cNvPr>
          <p:cNvSpPr txBox="1"/>
          <p:nvPr/>
        </p:nvSpPr>
        <p:spPr>
          <a:xfrm>
            <a:off x="1254275" y="4361131"/>
            <a:ext cx="1576838" cy="843180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Energy Storage Battery Side</a:t>
            </a:r>
            <a:endParaRPr lang="en-GB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3" name="object 20">
            <a:extLst>
              <a:ext uri="{FF2B5EF4-FFF2-40B4-BE49-F238E27FC236}">
                <a16:creationId xmlns:a16="http://schemas.microsoft.com/office/drawing/2014/main" id="{B9103B83-C759-4FFE-ACC5-F8FE852C5E3B}"/>
              </a:ext>
            </a:extLst>
          </p:cNvPr>
          <p:cNvSpPr txBox="1"/>
          <p:nvPr/>
        </p:nvSpPr>
        <p:spPr>
          <a:xfrm>
            <a:off x="3935066" y="4638130"/>
            <a:ext cx="3204656" cy="289182"/>
          </a:xfrm>
          <a:prstGeom prst="rect">
            <a:avLst/>
          </a:prstGeom>
          <a:noFill/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GB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Energy Storage PCS</a:t>
            </a:r>
            <a:endParaRPr lang="en-GB" spc="-1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24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>
            <a:extLst>
              <a:ext uri="{FF2B5EF4-FFF2-40B4-BE49-F238E27FC236}">
                <a16:creationId xmlns:a16="http://schemas.microsoft.com/office/drawing/2014/main" id="{7B305370-4F1D-4D76-8959-61CFA0B20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37"/>
          <a:stretch/>
        </p:blipFill>
        <p:spPr>
          <a:xfrm>
            <a:off x="7937971" y="4147883"/>
            <a:ext cx="3314700" cy="9343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36535A2-660F-466D-AC4B-4AD642C3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310" y="5151552"/>
            <a:ext cx="3676250" cy="876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3993BF-F9A2-461D-9163-AB8CDE06F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138" y="4242575"/>
            <a:ext cx="3630818" cy="8036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C583-010C-432F-93E3-780B4C0980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7FD92-58A8-4CE0-B08E-3B036E6AE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HVDC- &amp; Power Relays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E168B07-1E5A-4F83-AE11-F03F15C85DB1}"/>
              </a:ext>
            </a:extLst>
          </p:cNvPr>
          <p:cNvGrpSpPr/>
          <p:nvPr/>
        </p:nvGrpSpPr>
        <p:grpSpPr>
          <a:xfrm>
            <a:off x="769144" y="1546093"/>
            <a:ext cx="10653712" cy="1882907"/>
            <a:chOff x="1223963" y="1339889"/>
            <a:chExt cx="10653712" cy="1882907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7C7C1F9-0953-4082-B8BA-86AD94C29E56}"/>
                </a:ext>
              </a:extLst>
            </p:cNvPr>
            <p:cNvGrpSpPr/>
            <p:nvPr/>
          </p:nvGrpSpPr>
          <p:grpSpPr>
            <a:xfrm>
              <a:off x="1223963" y="1913641"/>
              <a:ext cx="2742537" cy="1299917"/>
              <a:chOff x="1223963" y="1913641"/>
              <a:chExt cx="2742537" cy="1299917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9201F07-26EA-42A7-93B4-B7FF34B2532F}"/>
                  </a:ext>
                </a:extLst>
              </p:cNvPr>
              <p:cNvSpPr/>
              <p:nvPr/>
            </p:nvSpPr>
            <p:spPr>
              <a:xfrm flipH="1">
                <a:off x="2812276" y="2917825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3E553F1-D3A1-4909-B1A5-DB14E33E489F}"/>
                  </a:ext>
                </a:extLst>
              </p:cNvPr>
              <p:cNvGrpSpPr/>
              <p:nvPr/>
            </p:nvGrpSpPr>
            <p:grpSpPr>
              <a:xfrm>
                <a:off x="1223963" y="1913641"/>
                <a:ext cx="802800" cy="480767"/>
                <a:chOff x="1223963" y="1913641"/>
                <a:chExt cx="802800" cy="480767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199B37A-C599-4A96-9186-83DC8D711BC6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ADD96B0-60D7-4FF9-9482-76C6650C282A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4167B68-9E5B-4822-AF9F-FCBF09A46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BB4EA7B-5916-4C3F-93B3-6351A4E02199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77084D8-61FC-465D-8934-E8005E7BEA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6DD5669-B57E-4E01-AC3A-E9D8F3D643B2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EE214FE-50DE-47CB-9CE4-EC5FA55FCD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8D0B60A-5D4F-49BB-9C1D-038AC9A0C60B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4704C1F-53ED-46E3-A74E-14EEDCB4B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84A8180-137D-495C-A3B4-79DF4EEC8AEF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F40EA14-AD92-4D18-8386-E5C0177A4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B4462D8-E45B-403D-AC9D-FD71C1F03482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AAC1E98-F866-4339-951B-69945046D0D3}"/>
                  </a:ext>
                </a:extLst>
              </p:cNvPr>
              <p:cNvGrpSpPr/>
              <p:nvPr/>
            </p:nvGrpSpPr>
            <p:grpSpPr>
              <a:xfrm>
                <a:off x="1223963" y="2732791"/>
                <a:ext cx="802800" cy="480767"/>
                <a:chOff x="1223963" y="1913641"/>
                <a:chExt cx="802800" cy="480767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601302-5D2B-4BFC-ABA8-143E3268CCEC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701B268-BD5F-4C05-AB0B-CABF1572E74B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8AAEC35-D9D5-4E00-BBD7-3E0B8FC7F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5237079-8936-4FC0-8291-5D9788EB0670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E2438A1-36FE-4318-994F-067C6F9FD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7D227B5-1371-4D93-BCE9-50DAB462C5B3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39109F7-54D6-4200-B5A3-3D28F6B201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F34FF18-A7E0-4BD2-B2E2-6958A877FB1D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6E5F1CA-99CB-4C8C-8439-59F290605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5BFE0A1-629B-473E-9827-079F2BDC029A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43D0F81-9D2A-4E88-85A1-0587FA12F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E084D31-7701-406C-BCF6-04C9EBF65AC8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DAE7B57-C3D3-4143-8B84-542E3AC51A70}"/>
                  </a:ext>
                </a:extLst>
              </p:cNvPr>
              <p:cNvCxnSpPr>
                <a:cxnSpLocks/>
                <a:stCxn id="8" idx="2"/>
                <a:endCxn id="24" idx="0"/>
              </p:cNvCxnSpPr>
              <p:nvPr/>
            </p:nvCxnSpPr>
            <p:spPr>
              <a:xfrm>
                <a:off x="1625363" y="2394408"/>
                <a:ext cx="0" cy="3383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8661A78-4ECA-4B31-80F6-BD35A7623C6D}"/>
                  </a:ext>
                </a:extLst>
              </p:cNvPr>
              <p:cNvGrpSpPr/>
              <p:nvPr/>
            </p:nvGrpSpPr>
            <p:grpSpPr>
              <a:xfrm>
                <a:off x="2026763" y="2093899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F662AA0-4672-49B5-82E1-C2771BB4B203}"/>
                    </a:ext>
                  </a:extLst>
                </p:cNvPr>
                <p:cNvCxnSpPr>
                  <a:cxnSpLocks/>
                  <a:endCxn id="8" idx="3"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655BB20-AD08-4E6C-B626-AB3ECB4FF939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384D84-C275-4628-80D3-ABB760010713}"/>
                  </a:ext>
                </a:extLst>
              </p:cNvPr>
              <p:cNvGrpSpPr/>
              <p:nvPr/>
            </p:nvGrpSpPr>
            <p:grpSpPr>
              <a:xfrm>
                <a:off x="2033458" y="2905587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15E42D8-DF9B-4AE2-AAF6-943F9ED53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FECB7D-D80E-430E-85DB-7291AD3FD9A0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3ED88A-BE24-4759-B7AB-72DAC72C6A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280641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E04329D-EAC5-4646-893E-B5715014A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1994317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AF2B20-A9BA-47E9-AD56-743C58A75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154286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322AD4B-B175-4F46-91C2-94F9E237AE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973173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76C4F13-F606-4728-B612-F728BA239EF2}"/>
                  </a:ext>
                </a:extLst>
              </p:cNvPr>
              <p:cNvSpPr/>
              <p:nvPr/>
            </p:nvSpPr>
            <p:spPr>
              <a:xfrm flipH="1">
                <a:off x="2808158" y="2093526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817F1DA-6682-4CCB-B2C9-70F6A4EA44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4932" y="2154023"/>
                <a:ext cx="0" cy="8191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E10782C-C50B-4B93-A5A5-E700AA136ED0}"/>
                  </a:ext>
                </a:extLst>
              </p:cNvPr>
              <p:cNvGrpSpPr/>
              <p:nvPr/>
            </p:nvGrpSpPr>
            <p:grpSpPr>
              <a:xfrm>
                <a:off x="3434932" y="2401040"/>
                <a:ext cx="531568" cy="162558"/>
                <a:chOff x="3423285" y="2356572"/>
                <a:chExt cx="531568" cy="162558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C67A389-0682-47E4-90E9-9B47D99B6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23285" y="2519130"/>
                  <a:ext cx="29452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27A5A497-A3C5-4286-854E-CBEFC0202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17809" y="2356572"/>
                  <a:ext cx="237044" cy="16255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4947E08-2777-4440-AD5C-C7FC473BFD01}"/>
                </a:ext>
              </a:extLst>
            </p:cNvPr>
            <p:cNvGrpSpPr/>
            <p:nvPr/>
          </p:nvGrpSpPr>
          <p:grpSpPr>
            <a:xfrm>
              <a:off x="3937482" y="2344177"/>
              <a:ext cx="4055702" cy="878619"/>
              <a:chOff x="4477232" y="2344177"/>
              <a:chExt cx="4055702" cy="87861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EBCE187-41BB-4D80-9097-C73E673A365A}"/>
                  </a:ext>
                </a:extLst>
              </p:cNvPr>
              <p:cNvGrpSpPr/>
              <p:nvPr/>
            </p:nvGrpSpPr>
            <p:grpSpPr>
              <a:xfrm>
                <a:off x="4477232" y="2495121"/>
                <a:ext cx="507518" cy="136954"/>
                <a:chOff x="4489137" y="2495121"/>
                <a:chExt cx="507518" cy="13695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69826B0-736B-43C4-AEDB-14AF78067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57711" y="2563598"/>
                  <a:ext cx="43894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2B0D02D-B3C3-45C2-A13B-4CECABE75895}"/>
                    </a:ext>
                  </a:extLst>
                </p:cNvPr>
                <p:cNvSpPr/>
                <p:nvPr/>
              </p:nvSpPr>
              <p:spPr>
                <a:xfrm>
                  <a:off x="4489137" y="2539568"/>
                  <a:ext cx="45719" cy="4571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55AFC4-CD61-4B2D-A0D8-8D7A1D603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47111" y="2495121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0DA5537-4275-4421-A677-F43740E808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78941" y="240104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DAC3E8-2A12-46D2-B255-5424B58BC69F}"/>
                  </a:ext>
                </a:extLst>
              </p:cNvPr>
              <p:cNvGrpSpPr/>
              <p:nvPr/>
            </p:nvGrpSpPr>
            <p:grpSpPr>
              <a:xfrm>
                <a:off x="5244501" y="2406120"/>
                <a:ext cx="543970" cy="225955"/>
                <a:chOff x="5264435" y="2718386"/>
                <a:chExt cx="543970" cy="225955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DF611563-28D1-4AAC-AF13-586E2B2B1A4F}"/>
                    </a:ext>
                  </a:extLst>
                </p:cNvPr>
                <p:cNvGrpSpPr/>
                <p:nvPr/>
              </p:nvGrpSpPr>
              <p:grpSpPr>
                <a:xfrm>
                  <a:off x="5264435" y="2718386"/>
                  <a:ext cx="543970" cy="225955"/>
                  <a:chOff x="4156583" y="2558520"/>
                  <a:chExt cx="543970" cy="225955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B9001FD7-3D6F-4CB9-895E-E430146498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6583" y="2647521"/>
                    <a:ext cx="320167" cy="136954"/>
                    <a:chOff x="4016088" y="2495121"/>
                    <a:chExt cx="320167" cy="136954"/>
                  </a:xfrm>
                </p:grpSpPr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870DD928-C42E-4B4B-ACE2-1D8FDB333D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016088" y="2563598"/>
                      <a:ext cx="320167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62CFC67-74E3-40E9-864F-0AD3CD8B45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25612" y="2495121"/>
                      <a:ext cx="0" cy="13695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CE5248B4-545E-4D65-AB3E-2D236071E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63509" y="2558520"/>
                    <a:ext cx="237044" cy="16255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8" name="Multiplication Sign 97">
                  <a:extLst>
                    <a:ext uri="{FF2B5EF4-FFF2-40B4-BE49-F238E27FC236}">
                      <a16:creationId xmlns:a16="http://schemas.microsoft.com/office/drawing/2014/main" id="{3A8166E0-ED36-4F30-A45D-C57E5FD9F0EF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DE52EE5-B9DB-40E3-84DD-5A8BB54776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8168" y="2559620"/>
                <a:ext cx="2590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F9121A3-DDB5-43DB-8331-F4D6D4BDB0EA}"/>
                  </a:ext>
                </a:extLst>
              </p:cNvPr>
              <p:cNvSpPr/>
              <p:nvPr/>
            </p:nvSpPr>
            <p:spPr>
              <a:xfrm flipH="1">
                <a:off x="5738168" y="2498860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CBCB6DD-8C9C-4E4F-A287-1054F4B27686}"/>
                  </a:ext>
                </a:extLst>
              </p:cNvPr>
              <p:cNvSpPr/>
              <p:nvPr/>
            </p:nvSpPr>
            <p:spPr>
              <a:xfrm>
                <a:off x="5992305" y="2389373"/>
                <a:ext cx="672599" cy="34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BE185D4-8530-47FB-AD2A-22EBF5CD69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805" y="2401040"/>
                <a:ext cx="661099" cy="3288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6BC973-D2D2-4B2F-AA3E-5C2DD30DC751}"/>
                  </a:ext>
                </a:extLst>
              </p:cNvPr>
              <p:cNvSpPr txBox="1"/>
              <p:nvPr/>
            </p:nvSpPr>
            <p:spPr>
              <a:xfrm>
                <a:off x="5937172" y="2344177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DC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FCFF14F-B9F5-44B8-A2B3-BEBB4A7E91B0}"/>
                  </a:ext>
                </a:extLst>
              </p:cNvPr>
              <p:cNvSpPr txBox="1"/>
              <p:nvPr/>
            </p:nvSpPr>
            <p:spPr>
              <a:xfrm>
                <a:off x="6392981" y="2551106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AC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B4EBDE7-7422-4D75-AC89-8CF42FDA5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7723" y="2551106"/>
                <a:ext cx="2945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E96A8B7-F554-4A24-9403-605053EB7E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52247" y="2388548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01D33E3-82EA-4432-9716-F8FBB293D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8355" y="2552709"/>
                <a:ext cx="4313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9E7B324-F651-4077-8659-9811A16C6236}"/>
                  </a:ext>
                </a:extLst>
              </p:cNvPr>
              <p:cNvSpPr/>
              <p:nvPr/>
            </p:nvSpPr>
            <p:spPr>
              <a:xfrm flipH="1">
                <a:off x="7138355" y="2491949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DB380E1-051D-45DA-BD7A-F4D656FA2616}"/>
                  </a:ext>
                </a:extLst>
              </p:cNvPr>
              <p:cNvGrpSpPr/>
              <p:nvPr/>
            </p:nvGrpSpPr>
            <p:grpSpPr>
              <a:xfrm>
                <a:off x="7801873" y="2491583"/>
                <a:ext cx="731061" cy="136972"/>
                <a:chOff x="5264435" y="2807369"/>
                <a:chExt cx="731061" cy="136972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3093044-AD85-4DD0-B622-97046A3B14C0}"/>
                    </a:ext>
                  </a:extLst>
                </p:cNvPr>
                <p:cNvGrpSpPr/>
                <p:nvPr/>
              </p:nvGrpSpPr>
              <p:grpSpPr>
                <a:xfrm>
                  <a:off x="5264435" y="2807387"/>
                  <a:ext cx="731061" cy="136954"/>
                  <a:chOff x="4016088" y="2495121"/>
                  <a:chExt cx="731061" cy="136954"/>
                </a:xfrm>
              </p:grpSpPr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EEE8C387-23E3-4DF8-8BE7-2A8E005E8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016088" y="2563598"/>
                    <a:ext cx="73106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0010B9CF-C403-42B5-B418-5346B27F1C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25612" y="2495121"/>
                    <a:ext cx="0" cy="13695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0" name="Multiplication Sign 119">
                  <a:extLst>
                    <a:ext uri="{FF2B5EF4-FFF2-40B4-BE49-F238E27FC236}">
                      <a16:creationId xmlns:a16="http://schemas.microsoft.com/office/drawing/2014/main" id="{C0D2D355-F7C0-40B0-AA67-B8F0450E7979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D5AD387-50A1-4F80-9C8C-D3B3E716D5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3071" y="2393476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DF92B171-E571-4316-B317-D5C25CD2DFF0}"/>
                  </a:ext>
                </a:extLst>
              </p:cNvPr>
              <p:cNvGrpSpPr/>
              <p:nvPr/>
            </p:nvGrpSpPr>
            <p:grpSpPr>
              <a:xfrm>
                <a:off x="4663341" y="2558309"/>
                <a:ext cx="254451" cy="664486"/>
                <a:chOff x="4663341" y="2558309"/>
                <a:chExt cx="254451" cy="664486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2DF714E-D851-4D7F-8AFB-0F087E09F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93963" y="2558309"/>
                  <a:ext cx="0" cy="5876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FEC085D-5877-448A-8C2B-D489A5F498BE}"/>
                    </a:ext>
                  </a:extLst>
                </p:cNvPr>
                <p:cNvSpPr/>
                <p:nvPr/>
              </p:nvSpPr>
              <p:spPr>
                <a:xfrm rot="5400000">
                  <a:off x="4627723" y="2785036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459C499-9B86-46A6-9B0A-033C5F7AB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99355" y="3155662"/>
                  <a:ext cx="18217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689F248-0BB4-4C2B-A90E-FE274BF70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25531" y="3187042"/>
                  <a:ext cx="12982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E79BC7E-B6B7-4309-AF3A-721CDCE4B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42182" y="3222795"/>
                  <a:ext cx="9108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8A3A4BFC-B4ED-4BF0-AAA8-780227E36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3341" y="2713138"/>
                  <a:ext cx="253370" cy="20786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3B57C916-6BA6-4A9C-BA83-FA3801D3D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7792" y="2917825"/>
                  <a:ext cx="0" cy="930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C9E416F-2994-4CA5-90AE-A0EAB5C1A3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2903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6A2DBEE-8F1F-4275-85A8-73365AC84F0E}"/>
                  </a:ext>
                </a:extLst>
              </p:cNvPr>
              <p:cNvSpPr/>
              <p:nvPr/>
            </p:nvSpPr>
            <p:spPr>
              <a:xfrm rot="5400000">
                <a:off x="7906663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61CED66-5CA3-4572-8F95-950A97D04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8295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9481F90-9F85-4930-87CE-38C22D7C9F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4471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0E30B7D-EF1C-4AF4-B1A4-87423EC3D3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1122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82E4CBD-6C58-4CFC-AFAB-BCAA213EA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2281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8DDA197-5710-465A-BD76-D2B0A36BB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6732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5E5435F-38BE-4202-81C2-9D37D819B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9524" y="1713358"/>
              <a:ext cx="30246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F43A47E7-D77B-457D-B8D0-7E8FD223AEF8}"/>
                </a:ext>
              </a:extLst>
            </p:cNvPr>
            <p:cNvGrpSpPr/>
            <p:nvPr/>
          </p:nvGrpSpPr>
          <p:grpSpPr>
            <a:xfrm>
              <a:off x="7985736" y="2336557"/>
              <a:ext cx="2848440" cy="886239"/>
              <a:chOff x="8503896" y="2336557"/>
              <a:chExt cx="2848440" cy="886239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B3EBFB32-1AA4-42E4-95E1-DA219018688E}"/>
                  </a:ext>
                </a:extLst>
              </p:cNvPr>
              <p:cNvGrpSpPr/>
              <p:nvPr/>
            </p:nvGrpSpPr>
            <p:grpSpPr>
              <a:xfrm>
                <a:off x="8765083" y="2482620"/>
                <a:ext cx="569417" cy="136972"/>
                <a:chOff x="9596855" y="2483397"/>
                <a:chExt cx="569417" cy="136972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5BC97B8-6AAB-4744-956B-632DCEF51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96855" y="2551892"/>
                  <a:ext cx="56941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ED40A94-C94A-437B-B863-B1F51FE4A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6379" y="2483415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Multiplication Sign 160">
                  <a:extLst>
                    <a:ext uri="{FF2B5EF4-FFF2-40B4-BE49-F238E27FC236}">
                      <a16:creationId xmlns:a16="http://schemas.microsoft.com/office/drawing/2014/main" id="{06520944-8987-4F76-82FE-9D880874D576}"/>
                    </a:ext>
                  </a:extLst>
                </p:cNvPr>
                <p:cNvSpPr/>
                <p:nvPr/>
              </p:nvSpPr>
              <p:spPr>
                <a:xfrm>
                  <a:off x="9631255" y="2483397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6FC6608-5EB2-48CC-8FDF-C6B2AA5EB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896" y="240018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14278D2-6EBB-48A2-8169-5339BD09B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05302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AA18417-2D68-4B8F-A345-E831A62BB468}"/>
                  </a:ext>
                </a:extLst>
              </p:cNvPr>
              <p:cNvSpPr/>
              <p:nvPr/>
            </p:nvSpPr>
            <p:spPr>
              <a:xfrm rot="5400000">
                <a:off x="8939062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4742677-549D-456E-ACC7-FD548747F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10694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7188573-E087-49BD-9D64-F2BC01C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36870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099BCF2E-6BE1-47FD-B4DC-773DF9E338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521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10F85F4-8AB9-4DC7-9537-ED0AF14E8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680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D575D95-EDA1-4EEF-8375-D1A9DBC1B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9131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805E1BF-C532-485E-B10C-7D9E948370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91737" y="2551958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4D547C6-E52F-4DC2-87D3-A170160278A6}"/>
                  </a:ext>
                </a:extLst>
              </p:cNvPr>
              <p:cNvSpPr/>
              <p:nvPr/>
            </p:nvSpPr>
            <p:spPr>
              <a:xfrm>
                <a:off x="10230355" y="2491832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9BAB673-4970-4595-B398-83A757D5F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1105" y="239225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0D1D0A7-75AD-47B3-9118-D0198B7144A7}"/>
                  </a:ext>
                </a:extLst>
              </p:cNvPr>
              <p:cNvSpPr/>
              <p:nvPr/>
            </p:nvSpPr>
            <p:spPr>
              <a:xfrm>
                <a:off x="9328122" y="2336557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3D05DBE-CBBA-47C1-A85C-2A79D5B3D166}"/>
                  </a:ext>
                </a:extLst>
              </p:cNvPr>
              <p:cNvSpPr/>
              <p:nvPr/>
            </p:nvSpPr>
            <p:spPr>
              <a:xfrm>
                <a:off x="9639738" y="2343745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A744060-39D3-4E32-A6EB-7B0BB453F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72307" y="2555235"/>
                <a:ext cx="3800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D3EBC4F-5DA5-453A-A794-D10D40912598}"/>
                  </a:ext>
                </a:extLst>
              </p:cNvPr>
              <p:cNvSpPr/>
              <p:nvPr/>
            </p:nvSpPr>
            <p:spPr>
              <a:xfrm>
                <a:off x="10923857" y="2531205"/>
                <a:ext cx="45719" cy="4571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4D29878D-64D6-4876-B001-7967D0CB48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81831" y="2486758"/>
                <a:ext cx="0" cy="1369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7C0084-F13A-40CC-8CAE-BAA0000F12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9524" y="1713358"/>
              <a:ext cx="0" cy="8449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BBC7F63-FB05-4594-8E39-698CEC07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62748" y="1339889"/>
              <a:ext cx="1006958" cy="677298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EB5B9143-1170-4C3E-98F1-430FEB0D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48567" y="2217449"/>
              <a:ext cx="1029108" cy="68813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23AB392-8A7A-4317-B640-A6FECEA73B65}"/>
              </a:ext>
            </a:extLst>
          </p:cNvPr>
          <p:cNvSpPr/>
          <p:nvPr/>
        </p:nvSpPr>
        <p:spPr>
          <a:xfrm>
            <a:off x="590614" y="2061883"/>
            <a:ext cx="2998153" cy="1662389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4606438-E544-4920-8B07-DE68B6BF257A}"/>
              </a:ext>
            </a:extLst>
          </p:cNvPr>
          <p:cNvSpPr/>
          <p:nvPr/>
        </p:nvSpPr>
        <p:spPr>
          <a:xfrm>
            <a:off x="3658181" y="2076449"/>
            <a:ext cx="357623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53F20-E952-4043-A92C-B9CC37B116B7}"/>
              </a:ext>
            </a:extLst>
          </p:cNvPr>
          <p:cNvSpPr txBox="1"/>
          <p:nvPr/>
        </p:nvSpPr>
        <p:spPr>
          <a:xfrm>
            <a:off x="10407929" y="1162390"/>
            <a:ext cx="1077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Windpower /</a:t>
            </a:r>
          </a:p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Solar</a:t>
            </a:r>
            <a:endParaRPr lang="en-GB" sz="1050" dirty="0"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4DF9EBE-0D6D-4F3C-8B30-44CA1A7ECE8B}"/>
              </a:ext>
            </a:extLst>
          </p:cNvPr>
          <p:cNvSpPr txBox="1"/>
          <p:nvPr/>
        </p:nvSpPr>
        <p:spPr>
          <a:xfrm>
            <a:off x="10477736" y="3079660"/>
            <a:ext cx="937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DengXian Light" panose="02010600030101010101" pitchFamily="2" charset="-122"/>
                <a:ea typeface="DengXian Light" panose="02010600030101010101" pitchFamily="2" charset="-122"/>
              </a:rPr>
              <a:t>Power Grid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EB2CA34-2265-40C9-87E7-5D2FE179BF15}"/>
              </a:ext>
            </a:extLst>
          </p:cNvPr>
          <p:cNvGrpSpPr/>
          <p:nvPr/>
        </p:nvGrpSpPr>
        <p:grpSpPr>
          <a:xfrm>
            <a:off x="590614" y="4143656"/>
            <a:ext cx="5367064" cy="2142844"/>
            <a:chOff x="1263806" y="4227419"/>
            <a:chExt cx="5367064" cy="2142844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CF71A4E3-E312-4AE2-BEA1-0FDC4B6E9461}"/>
                </a:ext>
              </a:extLst>
            </p:cNvPr>
            <p:cNvSpPr/>
            <p:nvPr/>
          </p:nvSpPr>
          <p:spPr>
            <a:xfrm>
              <a:off x="1282214" y="4227420"/>
              <a:ext cx="5348656" cy="21428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DB97F49-7A46-404F-B9B3-A94B89AEA7FB}"/>
                </a:ext>
              </a:extLst>
            </p:cNvPr>
            <p:cNvSpPr/>
            <p:nvPr/>
          </p:nvSpPr>
          <p:spPr>
            <a:xfrm>
              <a:off x="1263808" y="4227419"/>
              <a:ext cx="1587076" cy="2139863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bject 20">
              <a:extLst>
                <a:ext uri="{FF2B5EF4-FFF2-40B4-BE49-F238E27FC236}">
                  <a16:creationId xmlns:a16="http://schemas.microsoft.com/office/drawing/2014/main" id="{748B0902-C126-4387-A478-9227C9E2FEE6}"/>
                </a:ext>
              </a:extLst>
            </p:cNvPr>
            <p:cNvSpPr txBox="1"/>
            <p:nvPr/>
          </p:nvSpPr>
          <p:spPr>
            <a:xfrm>
              <a:off x="1263806" y="4903696"/>
              <a:ext cx="1608512" cy="381515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DC Relay</a:t>
              </a:r>
              <a:b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</a:br>
              <a:r>
                <a:rPr lang="de-DE" sz="1200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1500V</a:t>
              </a:r>
              <a:endPara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4FB3D5E-601B-4A65-A37B-06C0F7D03A7F}"/>
              </a:ext>
            </a:extLst>
          </p:cNvPr>
          <p:cNvGrpSpPr/>
          <p:nvPr/>
        </p:nvGrpSpPr>
        <p:grpSpPr>
          <a:xfrm>
            <a:off x="6118250" y="4143656"/>
            <a:ext cx="5367064" cy="2142844"/>
            <a:chOff x="1263806" y="4227419"/>
            <a:chExt cx="5367064" cy="2142844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EEB0647C-6527-444F-BB65-7EB650B89FBD}"/>
                </a:ext>
              </a:extLst>
            </p:cNvPr>
            <p:cNvSpPr/>
            <p:nvPr/>
          </p:nvSpPr>
          <p:spPr>
            <a:xfrm>
              <a:off x="1282214" y="4227420"/>
              <a:ext cx="5348656" cy="21428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B1BBACD-40B3-42DB-9DD3-913B4A70E15A}"/>
                </a:ext>
              </a:extLst>
            </p:cNvPr>
            <p:cNvSpPr/>
            <p:nvPr/>
          </p:nvSpPr>
          <p:spPr>
            <a:xfrm>
              <a:off x="1263808" y="4227419"/>
              <a:ext cx="1587076" cy="2139863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bject 20">
              <a:extLst>
                <a:ext uri="{FF2B5EF4-FFF2-40B4-BE49-F238E27FC236}">
                  <a16:creationId xmlns:a16="http://schemas.microsoft.com/office/drawing/2014/main" id="{44DE572C-BF93-4035-B044-8ECAFA8E121C}"/>
                </a:ext>
              </a:extLst>
            </p:cNvPr>
            <p:cNvSpPr txBox="1"/>
            <p:nvPr/>
          </p:nvSpPr>
          <p:spPr>
            <a:xfrm>
              <a:off x="1263806" y="4903696"/>
              <a:ext cx="1608512" cy="381515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Power Relay</a:t>
              </a:r>
              <a:b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</a:br>
              <a:r>
                <a:rPr lang="de-DE" sz="1200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1500V</a:t>
              </a:r>
              <a:endPara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2B7354C-556E-41E3-A628-435FA8DB7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31"/>
          <a:stretch/>
        </p:blipFill>
        <p:spPr>
          <a:xfrm>
            <a:off x="7913707" y="5195508"/>
            <a:ext cx="3314700" cy="1009518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5A9149D-F96F-4D88-8125-33D46139C05D}"/>
              </a:ext>
            </a:extLst>
          </p:cNvPr>
          <p:cNvCxnSpPr>
            <a:cxnSpLocks/>
          </p:cNvCxnSpPr>
          <p:nvPr/>
        </p:nvCxnSpPr>
        <p:spPr>
          <a:xfrm>
            <a:off x="1579525" y="3724272"/>
            <a:ext cx="0" cy="5276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8B56250-D614-4ECA-BED4-32C1ADCF6F87}"/>
              </a:ext>
            </a:extLst>
          </p:cNvPr>
          <p:cNvCxnSpPr>
            <a:cxnSpLocks/>
          </p:cNvCxnSpPr>
          <p:nvPr/>
        </p:nvCxnSpPr>
        <p:spPr>
          <a:xfrm>
            <a:off x="6803921" y="3724272"/>
            <a:ext cx="0" cy="5276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Placeholder 3">
            <a:extLst>
              <a:ext uri="{FF2B5EF4-FFF2-40B4-BE49-F238E27FC236}">
                <a16:creationId xmlns:a16="http://schemas.microsoft.com/office/drawing/2014/main" id="{4ECF6900-4149-45CF-BB83-D54AF08869A6}"/>
              </a:ext>
            </a:extLst>
          </p:cNvPr>
          <p:cNvSpPr txBox="1">
            <a:spLocks/>
          </p:cNvSpPr>
          <p:nvPr/>
        </p:nvSpPr>
        <p:spPr>
          <a:xfrm>
            <a:off x="2366909" y="4990231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HFE82P-20</a:t>
            </a:r>
          </a:p>
        </p:txBody>
      </p:sp>
      <p:sp>
        <p:nvSpPr>
          <p:cNvPr id="158" name="Text Placeholder 3">
            <a:extLst>
              <a:ext uri="{FF2B5EF4-FFF2-40B4-BE49-F238E27FC236}">
                <a16:creationId xmlns:a16="http://schemas.microsoft.com/office/drawing/2014/main" id="{3DE6EC34-DD1D-433C-AB5A-756435044C9B}"/>
              </a:ext>
            </a:extLst>
          </p:cNvPr>
          <p:cNvSpPr txBox="1">
            <a:spLocks/>
          </p:cNvSpPr>
          <p:nvPr/>
        </p:nvSpPr>
        <p:spPr>
          <a:xfrm>
            <a:off x="3746888" y="4990231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HFE82V</a:t>
            </a:r>
          </a:p>
        </p:txBody>
      </p:sp>
      <p:sp>
        <p:nvSpPr>
          <p:cNvPr id="162" name="Text Placeholder 3">
            <a:extLst>
              <a:ext uri="{FF2B5EF4-FFF2-40B4-BE49-F238E27FC236}">
                <a16:creationId xmlns:a16="http://schemas.microsoft.com/office/drawing/2014/main" id="{4E2BD198-4753-4DE3-BDC9-89F2D4FC75C0}"/>
              </a:ext>
            </a:extLst>
          </p:cNvPr>
          <p:cNvSpPr txBox="1">
            <a:spLocks/>
          </p:cNvSpPr>
          <p:nvPr/>
        </p:nvSpPr>
        <p:spPr>
          <a:xfrm>
            <a:off x="5143246" y="4990231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HFE85P</a:t>
            </a:r>
          </a:p>
        </p:txBody>
      </p:sp>
      <p:sp>
        <p:nvSpPr>
          <p:cNvPr id="165" name="Text Placeholder 3">
            <a:extLst>
              <a:ext uri="{FF2B5EF4-FFF2-40B4-BE49-F238E27FC236}">
                <a16:creationId xmlns:a16="http://schemas.microsoft.com/office/drawing/2014/main" id="{44F206C6-2347-4569-8AED-B9E0C8E4BD0F}"/>
              </a:ext>
            </a:extLst>
          </p:cNvPr>
          <p:cNvSpPr txBox="1">
            <a:spLocks/>
          </p:cNvSpPr>
          <p:nvPr/>
        </p:nvSpPr>
        <p:spPr>
          <a:xfrm>
            <a:off x="2364637" y="5982377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HFE88P</a:t>
            </a:r>
          </a:p>
        </p:txBody>
      </p:sp>
      <p:sp>
        <p:nvSpPr>
          <p:cNvPr id="166" name="Text Placeholder 3">
            <a:extLst>
              <a:ext uri="{FF2B5EF4-FFF2-40B4-BE49-F238E27FC236}">
                <a16:creationId xmlns:a16="http://schemas.microsoft.com/office/drawing/2014/main" id="{4A5B5399-9080-418E-AA4D-3F66CF9F4456}"/>
              </a:ext>
            </a:extLst>
          </p:cNvPr>
          <p:cNvSpPr txBox="1">
            <a:spLocks/>
          </p:cNvSpPr>
          <p:nvPr/>
        </p:nvSpPr>
        <p:spPr>
          <a:xfrm>
            <a:off x="3668772" y="5982377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HFZ16</a:t>
            </a:r>
          </a:p>
        </p:txBody>
      </p:sp>
      <p:sp>
        <p:nvSpPr>
          <p:cNvPr id="167" name="Text Placeholder 3">
            <a:extLst>
              <a:ext uri="{FF2B5EF4-FFF2-40B4-BE49-F238E27FC236}">
                <a16:creationId xmlns:a16="http://schemas.microsoft.com/office/drawing/2014/main" id="{87BF08A9-6EF6-45D2-B538-1776580A96F7}"/>
              </a:ext>
            </a:extLst>
          </p:cNvPr>
          <p:cNvSpPr txBox="1">
            <a:spLocks/>
          </p:cNvSpPr>
          <p:nvPr/>
        </p:nvSpPr>
        <p:spPr>
          <a:xfrm>
            <a:off x="5143246" y="5991470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HFZ21</a:t>
            </a:r>
          </a:p>
        </p:txBody>
      </p:sp>
      <p:sp>
        <p:nvSpPr>
          <p:cNvPr id="183" name="Text Placeholder 3">
            <a:extLst>
              <a:ext uri="{FF2B5EF4-FFF2-40B4-BE49-F238E27FC236}">
                <a16:creationId xmlns:a16="http://schemas.microsoft.com/office/drawing/2014/main" id="{2816FEBB-ABDF-4C1D-BB17-4FD937135CF9}"/>
              </a:ext>
            </a:extLst>
          </p:cNvPr>
          <p:cNvSpPr txBox="1">
            <a:spLocks/>
          </p:cNvSpPr>
          <p:nvPr/>
        </p:nvSpPr>
        <p:spPr>
          <a:xfrm>
            <a:off x="8009169" y="5024760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HF161F-W</a:t>
            </a:r>
          </a:p>
        </p:txBody>
      </p:sp>
      <p:sp>
        <p:nvSpPr>
          <p:cNvPr id="184" name="Text Placeholder 3">
            <a:extLst>
              <a:ext uri="{FF2B5EF4-FFF2-40B4-BE49-F238E27FC236}">
                <a16:creationId xmlns:a16="http://schemas.microsoft.com/office/drawing/2014/main" id="{90B4B9E2-D0A9-4439-9305-43B766015750}"/>
              </a:ext>
            </a:extLst>
          </p:cNvPr>
          <p:cNvSpPr txBox="1">
            <a:spLocks/>
          </p:cNvSpPr>
          <p:nvPr/>
        </p:nvSpPr>
        <p:spPr>
          <a:xfrm>
            <a:off x="9224635" y="5012392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HF170F</a:t>
            </a:r>
          </a:p>
        </p:txBody>
      </p:sp>
      <p:sp>
        <p:nvSpPr>
          <p:cNvPr id="186" name="Text Placeholder 3">
            <a:extLst>
              <a:ext uri="{FF2B5EF4-FFF2-40B4-BE49-F238E27FC236}">
                <a16:creationId xmlns:a16="http://schemas.microsoft.com/office/drawing/2014/main" id="{5009B45A-5F47-4B2A-A422-9C270C29614A}"/>
              </a:ext>
            </a:extLst>
          </p:cNvPr>
          <p:cNvSpPr txBox="1">
            <a:spLocks/>
          </p:cNvSpPr>
          <p:nvPr/>
        </p:nvSpPr>
        <p:spPr>
          <a:xfrm>
            <a:off x="10349075" y="5024760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HF186F</a:t>
            </a:r>
          </a:p>
        </p:txBody>
      </p:sp>
      <p:sp>
        <p:nvSpPr>
          <p:cNvPr id="188" name="Text Placeholder 3">
            <a:extLst>
              <a:ext uri="{FF2B5EF4-FFF2-40B4-BE49-F238E27FC236}">
                <a16:creationId xmlns:a16="http://schemas.microsoft.com/office/drawing/2014/main" id="{79E1BF2C-B6A1-448B-94AF-B0112BF3D73A}"/>
              </a:ext>
            </a:extLst>
          </p:cNvPr>
          <p:cNvSpPr txBox="1">
            <a:spLocks/>
          </p:cNvSpPr>
          <p:nvPr/>
        </p:nvSpPr>
        <p:spPr>
          <a:xfrm>
            <a:off x="7996311" y="6073654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HF176F</a:t>
            </a:r>
          </a:p>
        </p:txBody>
      </p:sp>
      <p:sp>
        <p:nvSpPr>
          <p:cNvPr id="189" name="Text Placeholder 3">
            <a:extLst>
              <a:ext uri="{FF2B5EF4-FFF2-40B4-BE49-F238E27FC236}">
                <a16:creationId xmlns:a16="http://schemas.microsoft.com/office/drawing/2014/main" id="{1DD55D62-3400-4F76-AE3B-1D8139BB860C}"/>
              </a:ext>
            </a:extLst>
          </p:cNvPr>
          <p:cNvSpPr txBox="1">
            <a:spLocks/>
          </p:cNvSpPr>
          <p:nvPr/>
        </p:nvSpPr>
        <p:spPr>
          <a:xfrm>
            <a:off x="9224635" y="6073654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HF172</a:t>
            </a:r>
          </a:p>
        </p:txBody>
      </p:sp>
      <p:sp>
        <p:nvSpPr>
          <p:cNvPr id="190" name="Text Placeholder 3">
            <a:extLst>
              <a:ext uri="{FF2B5EF4-FFF2-40B4-BE49-F238E27FC236}">
                <a16:creationId xmlns:a16="http://schemas.microsoft.com/office/drawing/2014/main" id="{E865B29C-BFD4-4794-B456-47BF599BAD3F}"/>
              </a:ext>
            </a:extLst>
          </p:cNvPr>
          <p:cNvSpPr txBox="1">
            <a:spLocks/>
          </p:cNvSpPr>
          <p:nvPr/>
        </p:nvSpPr>
        <p:spPr>
          <a:xfrm>
            <a:off x="10379357" y="6064697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HF167</a:t>
            </a:r>
          </a:p>
        </p:txBody>
      </p:sp>
    </p:spTree>
    <p:extLst>
      <p:ext uri="{BB962C8B-B14F-4D97-AF65-F5344CB8AC3E}">
        <p14:creationId xmlns:p14="http://schemas.microsoft.com/office/powerpoint/2010/main" val="2527939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>
            <a:extLst>
              <a:ext uri="{FF2B5EF4-FFF2-40B4-BE49-F238E27FC236}">
                <a16:creationId xmlns:a16="http://schemas.microsoft.com/office/drawing/2014/main" id="{C07C548E-4A57-40F0-A4A6-EC829CB4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693" y="4412336"/>
            <a:ext cx="6529591" cy="7692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C583-010C-432F-93E3-780B4C0980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7FD92-58A8-4CE0-B08E-3B036E6AE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Capacitors &amp; Signal Relay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E168B07-1E5A-4F83-AE11-F03F15C85DB1}"/>
              </a:ext>
            </a:extLst>
          </p:cNvPr>
          <p:cNvGrpSpPr/>
          <p:nvPr/>
        </p:nvGrpSpPr>
        <p:grpSpPr>
          <a:xfrm>
            <a:off x="769144" y="1546093"/>
            <a:ext cx="10653712" cy="1882907"/>
            <a:chOff x="1223963" y="1339889"/>
            <a:chExt cx="10653712" cy="1882907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7C7C1F9-0953-4082-B8BA-86AD94C29E56}"/>
                </a:ext>
              </a:extLst>
            </p:cNvPr>
            <p:cNvGrpSpPr/>
            <p:nvPr/>
          </p:nvGrpSpPr>
          <p:grpSpPr>
            <a:xfrm>
              <a:off x="1223963" y="1913641"/>
              <a:ext cx="2742537" cy="1299917"/>
              <a:chOff x="1223963" y="1913641"/>
              <a:chExt cx="2742537" cy="1299917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9201F07-26EA-42A7-93B4-B7FF34B2532F}"/>
                  </a:ext>
                </a:extLst>
              </p:cNvPr>
              <p:cNvSpPr/>
              <p:nvPr/>
            </p:nvSpPr>
            <p:spPr>
              <a:xfrm flipH="1">
                <a:off x="2812276" y="2917825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3E553F1-D3A1-4909-B1A5-DB14E33E489F}"/>
                  </a:ext>
                </a:extLst>
              </p:cNvPr>
              <p:cNvGrpSpPr/>
              <p:nvPr/>
            </p:nvGrpSpPr>
            <p:grpSpPr>
              <a:xfrm>
                <a:off x="1223963" y="1913641"/>
                <a:ext cx="802800" cy="480767"/>
                <a:chOff x="1223963" y="1913641"/>
                <a:chExt cx="802800" cy="480767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199B37A-C599-4A96-9186-83DC8D711BC6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ADD96B0-60D7-4FF9-9482-76C6650C282A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4167B68-9E5B-4822-AF9F-FCBF09A46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BB4EA7B-5916-4C3F-93B3-6351A4E02199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77084D8-61FC-465D-8934-E8005E7BEA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6DD5669-B57E-4E01-AC3A-E9D8F3D643B2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EE214FE-50DE-47CB-9CE4-EC5FA55FCD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8D0B60A-5D4F-49BB-9C1D-038AC9A0C60B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4704C1F-53ED-46E3-A74E-14EEDCB4B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84A8180-137D-495C-A3B4-79DF4EEC8AEF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F40EA14-AD92-4D18-8386-E5C0177A4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B4462D8-E45B-403D-AC9D-FD71C1F03482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AAC1E98-F866-4339-951B-69945046D0D3}"/>
                  </a:ext>
                </a:extLst>
              </p:cNvPr>
              <p:cNvGrpSpPr/>
              <p:nvPr/>
            </p:nvGrpSpPr>
            <p:grpSpPr>
              <a:xfrm>
                <a:off x="1223963" y="2732791"/>
                <a:ext cx="802800" cy="480767"/>
                <a:chOff x="1223963" y="1913641"/>
                <a:chExt cx="802800" cy="480767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601302-5D2B-4BFC-ABA8-143E3268CCEC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701B268-BD5F-4C05-AB0B-CABF1572E74B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8AAEC35-D9D5-4E00-BBD7-3E0B8FC7F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5237079-8936-4FC0-8291-5D9788EB0670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E2438A1-36FE-4318-994F-067C6F9FD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7D227B5-1371-4D93-BCE9-50DAB462C5B3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39109F7-54D6-4200-B5A3-3D28F6B201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F34FF18-A7E0-4BD2-B2E2-6958A877FB1D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6E5F1CA-99CB-4C8C-8439-59F290605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5BFE0A1-629B-473E-9827-079F2BDC029A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43D0F81-9D2A-4E88-85A1-0587FA12F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E084D31-7701-406C-BCF6-04C9EBF65AC8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DAE7B57-C3D3-4143-8B84-542E3AC51A70}"/>
                  </a:ext>
                </a:extLst>
              </p:cNvPr>
              <p:cNvCxnSpPr>
                <a:cxnSpLocks/>
                <a:stCxn id="8" idx="2"/>
                <a:endCxn id="24" idx="0"/>
              </p:cNvCxnSpPr>
              <p:nvPr/>
            </p:nvCxnSpPr>
            <p:spPr>
              <a:xfrm>
                <a:off x="1625363" y="2394408"/>
                <a:ext cx="0" cy="3383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8661A78-4ECA-4B31-80F6-BD35A7623C6D}"/>
                  </a:ext>
                </a:extLst>
              </p:cNvPr>
              <p:cNvGrpSpPr/>
              <p:nvPr/>
            </p:nvGrpSpPr>
            <p:grpSpPr>
              <a:xfrm>
                <a:off x="2026763" y="2093899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F662AA0-4672-49B5-82E1-C2771BB4B203}"/>
                    </a:ext>
                  </a:extLst>
                </p:cNvPr>
                <p:cNvCxnSpPr>
                  <a:cxnSpLocks/>
                  <a:endCxn id="8" idx="3"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655BB20-AD08-4E6C-B626-AB3ECB4FF939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384D84-C275-4628-80D3-ABB760010713}"/>
                  </a:ext>
                </a:extLst>
              </p:cNvPr>
              <p:cNvGrpSpPr/>
              <p:nvPr/>
            </p:nvGrpSpPr>
            <p:grpSpPr>
              <a:xfrm>
                <a:off x="2033458" y="2905587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15E42D8-DF9B-4AE2-AAF6-943F9ED53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FECB7D-D80E-430E-85DB-7291AD3FD9A0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3ED88A-BE24-4759-B7AB-72DAC72C6A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280641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E04329D-EAC5-4646-893E-B5715014A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1994317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AF2B20-A9BA-47E9-AD56-743C58A75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154286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322AD4B-B175-4F46-91C2-94F9E237AE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973173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76C4F13-F606-4728-B612-F728BA239EF2}"/>
                  </a:ext>
                </a:extLst>
              </p:cNvPr>
              <p:cNvSpPr/>
              <p:nvPr/>
            </p:nvSpPr>
            <p:spPr>
              <a:xfrm flipH="1">
                <a:off x="2808158" y="2093526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817F1DA-6682-4CCB-B2C9-70F6A4EA44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4932" y="2154023"/>
                <a:ext cx="0" cy="8191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E10782C-C50B-4B93-A5A5-E700AA136ED0}"/>
                  </a:ext>
                </a:extLst>
              </p:cNvPr>
              <p:cNvGrpSpPr/>
              <p:nvPr/>
            </p:nvGrpSpPr>
            <p:grpSpPr>
              <a:xfrm>
                <a:off x="3434932" y="2401040"/>
                <a:ext cx="531568" cy="162558"/>
                <a:chOff x="3423285" y="2356572"/>
                <a:chExt cx="531568" cy="162558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C67A389-0682-47E4-90E9-9B47D99B6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23285" y="2519130"/>
                  <a:ext cx="29452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27A5A497-A3C5-4286-854E-CBEFC0202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17809" y="2356572"/>
                  <a:ext cx="237044" cy="16255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4947E08-2777-4440-AD5C-C7FC473BFD01}"/>
                </a:ext>
              </a:extLst>
            </p:cNvPr>
            <p:cNvGrpSpPr/>
            <p:nvPr/>
          </p:nvGrpSpPr>
          <p:grpSpPr>
            <a:xfrm>
              <a:off x="3937482" y="2344177"/>
              <a:ext cx="4055702" cy="878619"/>
              <a:chOff x="4477232" y="2344177"/>
              <a:chExt cx="4055702" cy="87861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EBCE187-41BB-4D80-9097-C73E673A365A}"/>
                  </a:ext>
                </a:extLst>
              </p:cNvPr>
              <p:cNvGrpSpPr/>
              <p:nvPr/>
            </p:nvGrpSpPr>
            <p:grpSpPr>
              <a:xfrm>
                <a:off x="4477232" y="2495121"/>
                <a:ext cx="507518" cy="136954"/>
                <a:chOff x="4489137" y="2495121"/>
                <a:chExt cx="507518" cy="13695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69826B0-736B-43C4-AEDB-14AF78067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57711" y="2563598"/>
                  <a:ext cx="43894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2B0D02D-B3C3-45C2-A13B-4CECABE75895}"/>
                    </a:ext>
                  </a:extLst>
                </p:cNvPr>
                <p:cNvSpPr/>
                <p:nvPr/>
              </p:nvSpPr>
              <p:spPr>
                <a:xfrm>
                  <a:off x="4489137" y="2539568"/>
                  <a:ext cx="45719" cy="4571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55AFC4-CD61-4B2D-A0D8-8D7A1D603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47111" y="2495121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0DA5537-4275-4421-A677-F43740E808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78941" y="240104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DAC3E8-2A12-46D2-B255-5424B58BC69F}"/>
                  </a:ext>
                </a:extLst>
              </p:cNvPr>
              <p:cNvGrpSpPr/>
              <p:nvPr/>
            </p:nvGrpSpPr>
            <p:grpSpPr>
              <a:xfrm>
                <a:off x="5244501" y="2406120"/>
                <a:ext cx="543970" cy="225955"/>
                <a:chOff x="5264435" y="2718386"/>
                <a:chExt cx="543970" cy="225955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DF611563-28D1-4AAC-AF13-586E2B2B1A4F}"/>
                    </a:ext>
                  </a:extLst>
                </p:cNvPr>
                <p:cNvGrpSpPr/>
                <p:nvPr/>
              </p:nvGrpSpPr>
              <p:grpSpPr>
                <a:xfrm>
                  <a:off x="5264435" y="2718386"/>
                  <a:ext cx="543970" cy="225955"/>
                  <a:chOff x="4156583" y="2558520"/>
                  <a:chExt cx="543970" cy="225955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B9001FD7-3D6F-4CB9-895E-E430146498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6583" y="2647521"/>
                    <a:ext cx="320167" cy="136954"/>
                    <a:chOff x="4016088" y="2495121"/>
                    <a:chExt cx="320167" cy="136954"/>
                  </a:xfrm>
                </p:grpSpPr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870DD928-C42E-4B4B-ACE2-1D8FDB333D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016088" y="2563598"/>
                      <a:ext cx="320167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62CFC67-74E3-40E9-864F-0AD3CD8B45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25612" y="2495121"/>
                      <a:ext cx="0" cy="13695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CE5248B4-545E-4D65-AB3E-2D236071E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63509" y="2558520"/>
                    <a:ext cx="237044" cy="16255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8" name="Multiplication Sign 97">
                  <a:extLst>
                    <a:ext uri="{FF2B5EF4-FFF2-40B4-BE49-F238E27FC236}">
                      <a16:creationId xmlns:a16="http://schemas.microsoft.com/office/drawing/2014/main" id="{3A8166E0-ED36-4F30-A45D-C57E5FD9F0EF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DE52EE5-B9DB-40E3-84DD-5A8BB54776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8168" y="2559620"/>
                <a:ext cx="2590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F9121A3-DDB5-43DB-8331-F4D6D4BDB0EA}"/>
                  </a:ext>
                </a:extLst>
              </p:cNvPr>
              <p:cNvSpPr/>
              <p:nvPr/>
            </p:nvSpPr>
            <p:spPr>
              <a:xfrm flipH="1">
                <a:off x="5738168" y="2498860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CBCB6DD-8C9C-4E4F-A287-1054F4B27686}"/>
                  </a:ext>
                </a:extLst>
              </p:cNvPr>
              <p:cNvSpPr/>
              <p:nvPr/>
            </p:nvSpPr>
            <p:spPr>
              <a:xfrm>
                <a:off x="5992305" y="2389373"/>
                <a:ext cx="672599" cy="34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BE185D4-8530-47FB-AD2A-22EBF5CD69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805" y="2401040"/>
                <a:ext cx="661099" cy="3288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6BC973-D2D2-4B2F-AA3E-5C2DD30DC751}"/>
                  </a:ext>
                </a:extLst>
              </p:cNvPr>
              <p:cNvSpPr txBox="1"/>
              <p:nvPr/>
            </p:nvSpPr>
            <p:spPr>
              <a:xfrm>
                <a:off x="5937172" y="2344177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DC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FCFF14F-B9F5-44B8-A2B3-BEBB4A7E91B0}"/>
                  </a:ext>
                </a:extLst>
              </p:cNvPr>
              <p:cNvSpPr txBox="1"/>
              <p:nvPr/>
            </p:nvSpPr>
            <p:spPr>
              <a:xfrm>
                <a:off x="6392981" y="2551106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AC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B4EBDE7-7422-4D75-AC89-8CF42FDA5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7723" y="2551106"/>
                <a:ext cx="2945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E96A8B7-F554-4A24-9403-605053EB7E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52247" y="2388548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01D33E3-82EA-4432-9716-F8FBB293D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8355" y="2552709"/>
                <a:ext cx="4313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9E7B324-F651-4077-8659-9811A16C6236}"/>
                  </a:ext>
                </a:extLst>
              </p:cNvPr>
              <p:cNvSpPr/>
              <p:nvPr/>
            </p:nvSpPr>
            <p:spPr>
              <a:xfrm flipH="1">
                <a:off x="7138355" y="2491949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DB380E1-051D-45DA-BD7A-F4D656FA2616}"/>
                  </a:ext>
                </a:extLst>
              </p:cNvPr>
              <p:cNvGrpSpPr/>
              <p:nvPr/>
            </p:nvGrpSpPr>
            <p:grpSpPr>
              <a:xfrm>
                <a:off x="7801873" y="2491583"/>
                <a:ext cx="731061" cy="136972"/>
                <a:chOff x="5264435" y="2807369"/>
                <a:chExt cx="731061" cy="136972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3093044-AD85-4DD0-B622-97046A3B14C0}"/>
                    </a:ext>
                  </a:extLst>
                </p:cNvPr>
                <p:cNvGrpSpPr/>
                <p:nvPr/>
              </p:nvGrpSpPr>
              <p:grpSpPr>
                <a:xfrm>
                  <a:off x="5264435" y="2807387"/>
                  <a:ext cx="731061" cy="136954"/>
                  <a:chOff x="4016088" y="2495121"/>
                  <a:chExt cx="731061" cy="136954"/>
                </a:xfrm>
              </p:grpSpPr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EEE8C387-23E3-4DF8-8BE7-2A8E005E8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016088" y="2563598"/>
                    <a:ext cx="73106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0010B9CF-C403-42B5-B418-5346B27F1C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25612" y="2495121"/>
                    <a:ext cx="0" cy="13695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0" name="Multiplication Sign 119">
                  <a:extLst>
                    <a:ext uri="{FF2B5EF4-FFF2-40B4-BE49-F238E27FC236}">
                      <a16:creationId xmlns:a16="http://schemas.microsoft.com/office/drawing/2014/main" id="{C0D2D355-F7C0-40B0-AA67-B8F0450E7979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D5AD387-50A1-4F80-9C8C-D3B3E716D5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3071" y="2393476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DF92B171-E571-4316-B317-D5C25CD2DFF0}"/>
                  </a:ext>
                </a:extLst>
              </p:cNvPr>
              <p:cNvGrpSpPr/>
              <p:nvPr/>
            </p:nvGrpSpPr>
            <p:grpSpPr>
              <a:xfrm>
                <a:off x="4663341" y="2558309"/>
                <a:ext cx="254451" cy="664486"/>
                <a:chOff x="4663341" y="2558309"/>
                <a:chExt cx="254451" cy="664486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2DF714E-D851-4D7F-8AFB-0F087E09F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93963" y="2558309"/>
                  <a:ext cx="0" cy="5876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FEC085D-5877-448A-8C2B-D489A5F498BE}"/>
                    </a:ext>
                  </a:extLst>
                </p:cNvPr>
                <p:cNvSpPr/>
                <p:nvPr/>
              </p:nvSpPr>
              <p:spPr>
                <a:xfrm rot="5400000">
                  <a:off x="4627723" y="2785036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459C499-9B86-46A6-9B0A-033C5F7AB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99355" y="3155662"/>
                  <a:ext cx="18217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689F248-0BB4-4C2B-A90E-FE274BF70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25531" y="3187042"/>
                  <a:ext cx="12982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E79BC7E-B6B7-4309-AF3A-721CDCE4B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42182" y="3222795"/>
                  <a:ext cx="9108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8A3A4BFC-B4ED-4BF0-AAA8-780227E36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3341" y="2713138"/>
                  <a:ext cx="253370" cy="20786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3B57C916-6BA6-4A9C-BA83-FA3801D3D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7792" y="2917825"/>
                  <a:ext cx="0" cy="930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C9E416F-2994-4CA5-90AE-A0EAB5C1A3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2903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6A2DBEE-8F1F-4275-85A8-73365AC84F0E}"/>
                  </a:ext>
                </a:extLst>
              </p:cNvPr>
              <p:cNvSpPr/>
              <p:nvPr/>
            </p:nvSpPr>
            <p:spPr>
              <a:xfrm rot="5400000">
                <a:off x="7906663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61CED66-5CA3-4572-8F95-950A97D04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8295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9481F90-9F85-4930-87CE-38C22D7C9F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4471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0E30B7D-EF1C-4AF4-B1A4-87423EC3D3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1122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82E4CBD-6C58-4CFC-AFAB-BCAA213EA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2281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8DDA197-5710-465A-BD76-D2B0A36BB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6732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5E5435F-38BE-4202-81C2-9D37D819B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399" y="1713358"/>
              <a:ext cx="288177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F43A47E7-D77B-457D-B8D0-7E8FD223AEF8}"/>
                </a:ext>
              </a:extLst>
            </p:cNvPr>
            <p:cNvGrpSpPr/>
            <p:nvPr/>
          </p:nvGrpSpPr>
          <p:grpSpPr>
            <a:xfrm>
              <a:off x="7985736" y="2336557"/>
              <a:ext cx="2848440" cy="886239"/>
              <a:chOff x="8503896" y="2336557"/>
              <a:chExt cx="2848440" cy="886239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B3EBFB32-1AA4-42E4-95E1-DA219018688E}"/>
                  </a:ext>
                </a:extLst>
              </p:cNvPr>
              <p:cNvGrpSpPr/>
              <p:nvPr/>
            </p:nvGrpSpPr>
            <p:grpSpPr>
              <a:xfrm>
                <a:off x="8765083" y="2482620"/>
                <a:ext cx="569417" cy="136972"/>
                <a:chOff x="9596855" y="2483397"/>
                <a:chExt cx="569417" cy="136972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5BC97B8-6AAB-4744-956B-632DCEF51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96855" y="2551892"/>
                  <a:ext cx="56941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ED40A94-C94A-437B-B863-B1F51FE4A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6379" y="2483415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Multiplication Sign 160">
                  <a:extLst>
                    <a:ext uri="{FF2B5EF4-FFF2-40B4-BE49-F238E27FC236}">
                      <a16:creationId xmlns:a16="http://schemas.microsoft.com/office/drawing/2014/main" id="{06520944-8987-4F76-82FE-9D880874D576}"/>
                    </a:ext>
                  </a:extLst>
                </p:cNvPr>
                <p:cNvSpPr/>
                <p:nvPr/>
              </p:nvSpPr>
              <p:spPr>
                <a:xfrm>
                  <a:off x="9631255" y="2483397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6FC6608-5EB2-48CC-8FDF-C6B2AA5EB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896" y="240018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14278D2-6EBB-48A2-8169-5339BD09B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05302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AA18417-2D68-4B8F-A345-E831A62BB468}"/>
                  </a:ext>
                </a:extLst>
              </p:cNvPr>
              <p:cNvSpPr/>
              <p:nvPr/>
            </p:nvSpPr>
            <p:spPr>
              <a:xfrm rot="5400000">
                <a:off x="8939062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4742677-549D-456E-ACC7-FD548747F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10694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7188573-E087-49BD-9D64-F2BC01C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36870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099BCF2E-6BE1-47FD-B4DC-773DF9E338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521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10F85F4-8AB9-4DC7-9537-ED0AF14E8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680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D575D95-EDA1-4EEF-8375-D1A9DBC1B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9131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805E1BF-C532-485E-B10C-7D9E948370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91737" y="2551958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4D547C6-E52F-4DC2-87D3-A170160278A6}"/>
                  </a:ext>
                </a:extLst>
              </p:cNvPr>
              <p:cNvSpPr/>
              <p:nvPr/>
            </p:nvSpPr>
            <p:spPr>
              <a:xfrm>
                <a:off x="10230355" y="2491832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9BAB673-4970-4595-B398-83A757D5F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1105" y="239225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0D1D0A7-75AD-47B3-9118-D0198B7144A7}"/>
                  </a:ext>
                </a:extLst>
              </p:cNvPr>
              <p:cNvSpPr/>
              <p:nvPr/>
            </p:nvSpPr>
            <p:spPr>
              <a:xfrm>
                <a:off x="9328122" y="2336557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3D05DBE-CBBA-47C1-A85C-2A79D5B3D166}"/>
                  </a:ext>
                </a:extLst>
              </p:cNvPr>
              <p:cNvSpPr/>
              <p:nvPr/>
            </p:nvSpPr>
            <p:spPr>
              <a:xfrm>
                <a:off x="9639738" y="2343745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A744060-39D3-4E32-A6EB-7B0BB453F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72307" y="2555235"/>
                <a:ext cx="3800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D3EBC4F-5DA5-453A-A794-D10D40912598}"/>
                  </a:ext>
                </a:extLst>
              </p:cNvPr>
              <p:cNvSpPr/>
              <p:nvPr/>
            </p:nvSpPr>
            <p:spPr>
              <a:xfrm>
                <a:off x="10923857" y="2531205"/>
                <a:ext cx="45719" cy="4571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4D29878D-64D6-4876-B001-7967D0CB48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81831" y="2486758"/>
                <a:ext cx="0" cy="1369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7C0084-F13A-40CC-8CAE-BAA0000F12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2399" y="1713358"/>
              <a:ext cx="0" cy="8449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BBC7F63-FB05-4594-8E39-698CEC07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748" y="1339889"/>
              <a:ext cx="1006958" cy="677298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EB5B9143-1170-4C3E-98F1-430FEB0D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48567" y="2217449"/>
              <a:ext cx="1029108" cy="688138"/>
            </a:xfrm>
            <a:prstGeom prst="rect">
              <a:avLst/>
            </a:prstGeom>
          </p:spPr>
        </p:pic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54A2324-655C-424A-9BD0-F69F3DED6F58}"/>
              </a:ext>
            </a:extLst>
          </p:cNvPr>
          <p:cNvGrpSpPr/>
          <p:nvPr/>
        </p:nvGrpSpPr>
        <p:grpSpPr>
          <a:xfrm>
            <a:off x="337653" y="4161233"/>
            <a:ext cx="8329104" cy="1549401"/>
            <a:chOff x="1263806" y="4227420"/>
            <a:chExt cx="8329104" cy="1549401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E369ADC3-55B8-4526-B06C-85EAD31522C8}"/>
                </a:ext>
              </a:extLst>
            </p:cNvPr>
            <p:cNvSpPr/>
            <p:nvPr/>
          </p:nvSpPr>
          <p:spPr>
            <a:xfrm>
              <a:off x="1282214" y="4227420"/>
              <a:ext cx="8310696" cy="15494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5D5A764-634F-426A-9995-EC2CB7D75CAD}"/>
                </a:ext>
              </a:extLst>
            </p:cNvPr>
            <p:cNvSpPr/>
            <p:nvPr/>
          </p:nvSpPr>
          <p:spPr>
            <a:xfrm>
              <a:off x="1263808" y="4227420"/>
              <a:ext cx="1617066" cy="1547246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object 20">
              <a:extLst>
                <a:ext uri="{FF2B5EF4-FFF2-40B4-BE49-F238E27FC236}">
                  <a16:creationId xmlns:a16="http://schemas.microsoft.com/office/drawing/2014/main" id="{2CE4BFD6-300E-4854-A20E-097D31C41055}"/>
                </a:ext>
              </a:extLst>
            </p:cNvPr>
            <p:cNvSpPr txBox="1"/>
            <p:nvPr/>
          </p:nvSpPr>
          <p:spPr>
            <a:xfrm>
              <a:off x="1263806" y="4903696"/>
              <a:ext cx="1608512" cy="196849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200" b="1" spc="-1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Capacitor</a:t>
              </a:r>
              <a:endParaRPr lang="en-US" sz="1200" spc="-1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02" name="Rectangle 201">
            <a:extLst>
              <a:ext uri="{FF2B5EF4-FFF2-40B4-BE49-F238E27FC236}">
                <a16:creationId xmlns:a16="http://schemas.microsoft.com/office/drawing/2014/main" id="{EC7BA81B-841F-4138-8124-5FC8CC98C130}"/>
              </a:ext>
            </a:extLst>
          </p:cNvPr>
          <p:cNvSpPr/>
          <p:nvPr/>
        </p:nvSpPr>
        <p:spPr>
          <a:xfrm>
            <a:off x="3658181" y="2076449"/>
            <a:ext cx="357623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Text Placeholder 3">
            <a:extLst>
              <a:ext uri="{FF2B5EF4-FFF2-40B4-BE49-F238E27FC236}">
                <a16:creationId xmlns:a16="http://schemas.microsoft.com/office/drawing/2014/main" id="{0D0EF3AA-E103-4D51-90BA-F124B9DB3555}"/>
              </a:ext>
            </a:extLst>
          </p:cNvPr>
          <p:cNvSpPr txBox="1">
            <a:spLocks/>
          </p:cNvSpPr>
          <p:nvPr/>
        </p:nvSpPr>
        <p:spPr>
          <a:xfrm>
            <a:off x="2028087" y="5402474"/>
            <a:ext cx="650504" cy="2077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HCDA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A7297DB-6631-415B-8DFB-39605A5007A3}"/>
              </a:ext>
            </a:extLst>
          </p:cNvPr>
          <p:cNvGrpSpPr/>
          <p:nvPr/>
        </p:nvGrpSpPr>
        <p:grpSpPr>
          <a:xfrm>
            <a:off x="8835890" y="4139500"/>
            <a:ext cx="3022397" cy="1549401"/>
            <a:chOff x="1263806" y="4227420"/>
            <a:chExt cx="3022397" cy="1549401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25339C8-71C3-40AE-A285-EE70D362E516}"/>
                </a:ext>
              </a:extLst>
            </p:cNvPr>
            <p:cNvSpPr/>
            <p:nvPr/>
          </p:nvSpPr>
          <p:spPr>
            <a:xfrm>
              <a:off x="1282215" y="4227420"/>
              <a:ext cx="3003988" cy="15494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0B4F96C-310D-44FB-9D7A-1DF3F9AA7648}"/>
                </a:ext>
              </a:extLst>
            </p:cNvPr>
            <p:cNvSpPr/>
            <p:nvPr/>
          </p:nvSpPr>
          <p:spPr>
            <a:xfrm>
              <a:off x="1263808" y="4227420"/>
              <a:ext cx="1617066" cy="154724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object 20">
              <a:extLst>
                <a:ext uri="{FF2B5EF4-FFF2-40B4-BE49-F238E27FC236}">
                  <a16:creationId xmlns:a16="http://schemas.microsoft.com/office/drawing/2014/main" id="{30930BA6-534E-4A96-B1C8-E295790D968F}"/>
                </a:ext>
              </a:extLst>
            </p:cNvPr>
            <p:cNvSpPr txBox="1"/>
            <p:nvPr/>
          </p:nvSpPr>
          <p:spPr>
            <a:xfrm>
              <a:off x="1263806" y="4903696"/>
              <a:ext cx="1608512" cy="394339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Signal Relay –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H</a:t>
              </a:r>
              <a:r>
                <a:rPr lang="en-GB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FD3</a:t>
              </a:r>
              <a:endPara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E77E438-8F39-49E6-9C93-0329D0500D25}"/>
              </a:ext>
            </a:extLst>
          </p:cNvPr>
          <p:cNvCxnSpPr>
            <a:cxnSpLocks/>
          </p:cNvCxnSpPr>
          <p:nvPr/>
        </p:nvCxnSpPr>
        <p:spPr>
          <a:xfrm>
            <a:off x="5593966" y="3709589"/>
            <a:ext cx="0" cy="16757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7043E8A3-9816-4AFF-8DBA-649CED468E1D}"/>
              </a:ext>
            </a:extLst>
          </p:cNvPr>
          <p:cNvCxnSpPr>
            <a:cxnSpLocks/>
          </p:cNvCxnSpPr>
          <p:nvPr/>
        </p:nvCxnSpPr>
        <p:spPr>
          <a:xfrm>
            <a:off x="9640112" y="3877167"/>
            <a:ext cx="0" cy="262333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17B8481C-F0A4-4E90-B581-E898E4FFBD75}"/>
              </a:ext>
            </a:extLst>
          </p:cNvPr>
          <p:cNvCxnSpPr>
            <a:cxnSpLocks/>
          </p:cNvCxnSpPr>
          <p:nvPr/>
        </p:nvCxnSpPr>
        <p:spPr>
          <a:xfrm flipH="1">
            <a:off x="1140995" y="3891850"/>
            <a:ext cx="8499117" cy="0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3A8C5CBC-0022-4A12-ADBB-CF1705672AFE}"/>
              </a:ext>
            </a:extLst>
          </p:cNvPr>
          <p:cNvCxnSpPr>
            <a:cxnSpLocks/>
            <a:endCxn id="197" idx="0"/>
          </p:cNvCxnSpPr>
          <p:nvPr/>
        </p:nvCxnSpPr>
        <p:spPr>
          <a:xfrm>
            <a:off x="1145691" y="3891850"/>
            <a:ext cx="497" cy="269383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0" name="Picture 219" descr="A picture containing text&#10;&#10;Description automatically generated">
            <a:extLst>
              <a:ext uri="{FF2B5EF4-FFF2-40B4-BE49-F238E27FC236}">
                <a16:creationId xmlns:a16="http://schemas.microsoft.com/office/drawing/2014/main" id="{C7ED5735-23D7-4B34-9D9E-101557E59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500" y="4443328"/>
            <a:ext cx="1023807" cy="959146"/>
          </a:xfrm>
          <a:prstGeom prst="rect">
            <a:avLst/>
          </a:prstGeom>
        </p:spPr>
      </p:pic>
      <p:sp>
        <p:nvSpPr>
          <p:cNvPr id="222" name="Text Placeholder 3">
            <a:extLst>
              <a:ext uri="{FF2B5EF4-FFF2-40B4-BE49-F238E27FC236}">
                <a16:creationId xmlns:a16="http://schemas.microsoft.com/office/drawing/2014/main" id="{9716ECA0-F3BE-4B34-9AE1-FAE7340581B0}"/>
              </a:ext>
            </a:extLst>
          </p:cNvPr>
          <p:cNvSpPr txBox="1">
            <a:spLocks/>
          </p:cNvSpPr>
          <p:nvPr/>
        </p:nvSpPr>
        <p:spPr>
          <a:xfrm>
            <a:off x="2802123" y="5394658"/>
            <a:ext cx="650504" cy="2077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HCSC</a:t>
            </a:r>
          </a:p>
        </p:txBody>
      </p:sp>
      <p:sp>
        <p:nvSpPr>
          <p:cNvPr id="223" name="Text Placeholder 3">
            <a:extLst>
              <a:ext uri="{FF2B5EF4-FFF2-40B4-BE49-F238E27FC236}">
                <a16:creationId xmlns:a16="http://schemas.microsoft.com/office/drawing/2014/main" id="{A31626B6-35B7-49B9-8386-8F45A57D6602}"/>
              </a:ext>
            </a:extLst>
          </p:cNvPr>
          <p:cNvSpPr txBox="1">
            <a:spLocks/>
          </p:cNvSpPr>
          <p:nvPr/>
        </p:nvSpPr>
        <p:spPr>
          <a:xfrm>
            <a:off x="3380346" y="5394658"/>
            <a:ext cx="1083591" cy="1999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HCBB62-X2T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96A13F0E-9ADF-4181-A6E9-D13D4B005D1D}"/>
              </a:ext>
            </a:extLst>
          </p:cNvPr>
          <p:cNvSpPr txBox="1">
            <a:spLocks/>
          </p:cNvSpPr>
          <p:nvPr/>
        </p:nvSpPr>
        <p:spPr>
          <a:xfrm>
            <a:off x="4497150" y="5394658"/>
            <a:ext cx="828418" cy="215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HCDB</a:t>
            </a:r>
          </a:p>
        </p:txBody>
      </p:sp>
      <p:sp>
        <p:nvSpPr>
          <p:cNvPr id="225" name="Text Placeholder 3">
            <a:extLst>
              <a:ext uri="{FF2B5EF4-FFF2-40B4-BE49-F238E27FC236}">
                <a16:creationId xmlns:a16="http://schemas.microsoft.com/office/drawing/2014/main" id="{DA72AA3D-3639-408E-9708-E7D3BC655A08}"/>
              </a:ext>
            </a:extLst>
          </p:cNvPr>
          <p:cNvSpPr txBox="1">
            <a:spLocks/>
          </p:cNvSpPr>
          <p:nvPr/>
        </p:nvSpPr>
        <p:spPr>
          <a:xfrm>
            <a:off x="5325568" y="5413279"/>
            <a:ext cx="828418" cy="215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HMMKP82</a:t>
            </a:r>
          </a:p>
        </p:txBody>
      </p:sp>
      <p:sp>
        <p:nvSpPr>
          <p:cNvPr id="226" name="Text Placeholder 3">
            <a:extLst>
              <a:ext uri="{FF2B5EF4-FFF2-40B4-BE49-F238E27FC236}">
                <a16:creationId xmlns:a16="http://schemas.microsoft.com/office/drawing/2014/main" id="{57ED0149-346B-4657-B750-20D477006DAE}"/>
              </a:ext>
            </a:extLst>
          </p:cNvPr>
          <p:cNvSpPr txBox="1">
            <a:spLocks/>
          </p:cNvSpPr>
          <p:nvPr/>
        </p:nvSpPr>
        <p:spPr>
          <a:xfrm>
            <a:off x="6272815" y="5394657"/>
            <a:ext cx="828418" cy="215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HMKP21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53121891-66EC-4DD6-8BE6-82D342A91B58}"/>
              </a:ext>
            </a:extLst>
          </p:cNvPr>
          <p:cNvSpPr txBox="1">
            <a:spLocks/>
          </p:cNvSpPr>
          <p:nvPr/>
        </p:nvSpPr>
        <p:spPr>
          <a:xfrm>
            <a:off x="7203019" y="5402474"/>
            <a:ext cx="670691" cy="215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HCAB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718D39E9-488A-430F-B20D-EAF501CAD76E}"/>
              </a:ext>
            </a:extLst>
          </p:cNvPr>
          <p:cNvSpPr txBox="1">
            <a:spLocks/>
          </p:cNvSpPr>
          <p:nvPr/>
        </p:nvSpPr>
        <p:spPr>
          <a:xfrm>
            <a:off x="7919725" y="5413278"/>
            <a:ext cx="670691" cy="215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HCAA</a:t>
            </a:r>
          </a:p>
        </p:txBody>
      </p:sp>
    </p:spTree>
    <p:extLst>
      <p:ext uri="{BB962C8B-B14F-4D97-AF65-F5344CB8AC3E}">
        <p14:creationId xmlns:p14="http://schemas.microsoft.com/office/powerpoint/2010/main" val="495567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CADD4AD-3D22-48D8-BD18-7B0F593C4426}"/>
              </a:ext>
            </a:extLst>
          </p:cNvPr>
          <p:cNvCxnSpPr>
            <a:cxnSpLocks/>
          </p:cNvCxnSpPr>
          <p:nvPr/>
        </p:nvCxnSpPr>
        <p:spPr>
          <a:xfrm>
            <a:off x="9362119" y="3923441"/>
            <a:ext cx="0" cy="486634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1515AB86-02DA-44B3-81B8-161641C69DD9}"/>
              </a:ext>
            </a:extLst>
          </p:cNvPr>
          <p:cNvCxnSpPr>
            <a:cxnSpLocks/>
          </p:cNvCxnSpPr>
          <p:nvPr/>
        </p:nvCxnSpPr>
        <p:spPr>
          <a:xfrm>
            <a:off x="5206645" y="3724272"/>
            <a:ext cx="0" cy="5276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4ADA081-31AD-46F6-8AB6-37CF7A25136D}"/>
              </a:ext>
            </a:extLst>
          </p:cNvPr>
          <p:cNvCxnSpPr>
            <a:cxnSpLocks/>
          </p:cNvCxnSpPr>
          <p:nvPr/>
        </p:nvCxnSpPr>
        <p:spPr>
          <a:xfrm>
            <a:off x="1579525" y="3724272"/>
            <a:ext cx="0" cy="5276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C583-010C-432F-93E3-780B4C0980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7FD92-58A8-4CE0-B08E-3B036E6AE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1F4E79"/>
                </a:solidFill>
              </a:rPr>
              <a:t>Low Voltage Devices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E168B07-1E5A-4F83-AE11-F03F15C85DB1}"/>
              </a:ext>
            </a:extLst>
          </p:cNvPr>
          <p:cNvGrpSpPr/>
          <p:nvPr/>
        </p:nvGrpSpPr>
        <p:grpSpPr>
          <a:xfrm>
            <a:off x="769144" y="1546093"/>
            <a:ext cx="10653712" cy="1882907"/>
            <a:chOff x="1223963" y="1339889"/>
            <a:chExt cx="10653712" cy="1882907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7C7C1F9-0953-4082-B8BA-86AD94C29E56}"/>
                </a:ext>
              </a:extLst>
            </p:cNvPr>
            <p:cNvGrpSpPr/>
            <p:nvPr/>
          </p:nvGrpSpPr>
          <p:grpSpPr>
            <a:xfrm>
              <a:off x="1223963" y="1913641"/>
              <a:ext cx="2742537" cy="1299917"/>
              <a:chOff x="1223963" y="1913641"/>
              <a:chExt cx="2742537" cy="1299917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9201F07-26EA-42A7-93B4-B7FF34B2532F}"/>
                  </a:ext>
                </a:extLst>
              </p:cNvPr>
              <p:cNvSpPr/>
              <p:nvPr/>
            </p:nvSpPr>
            <p:spPr>
              <a:xfrm flipH="1">
                <a:off x="2812276" y="2917825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3E553F1-D3A1-4909-B1A5-DB14E33E489F}"/>
                  </a:ext>
                </a:extLst>
              </p:cNvPr>
              <p:cNvGrpSpPr/>
              <p:nvPr/>
            </p:nvGrpSpPr>
            <p:grpSpPr>
              <a:xfrm>
                <a:off x="1223963" y="1913641"/>
                <a:ext cx="802800" cy="480767"/>
                <a:chOff x="1223963" y="1913641"/>
                <a:chExt cx="802800" cy="480767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199B37A-C599-4A96-9186-83DC8D711BC6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ADD96B0-60D7-4FF9-9482-76C6650C282A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4167B68-9E5B-4822-AF9F-FCBF09A46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BB4EA7B-5916-4C3F-93B3-6351A4E02199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77084D8-61FC-465D-8934-E8005E7BEA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6DD5669-B57E-4E01-AC3A-E9D8F3D643B2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EE214FE-50DE-47CB-9CE4-EC5FA55FCD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8D0B60A-5D4F-49BB-9C1D-038AC9A0C60B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4704C1F-53ED-46E3-A74E-14EEDCB4B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84A8180-137D-495C-A3B4-79DF4EEC8AEF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F40EA14-AD92-4D18-8386-E5C0177A4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B4462D8-E45B-403D-AC9D-FD71C1F03482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AAC1E98-F866-4339-951B-69945046D0D3}"/>
                  </a:ext>
                </a:extLst>
              </p:cNvPr>
              <p:cNvGrpSpPr/>
              <p:nvPr/>
            </p:nvGrpSpPr>
            <p:grpSpPr>
              <a:xfrm>
                <a:off x="1223963" y="2732791"/>
                <a:ext cx="802800" cy="480767"/>
                <a:chOff x="1223963" y="1913641"/>
                <a:chExt cx="802800" cy="480767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601302-5D2B-4BFC-ABA8-143E3268CCEC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701B268-BD5F-4C05-AB0B-CABF1572E74B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8AAEC35-D9D5-4E00-BBD7-3E0B8FC7F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5237079-8936-4FC0-8291-5D9788EB0670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E2438A1-36FE-4318-994F-067C6F9FD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7D227B5-1371-4D93-BCE9-50DAB462C5B3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39109F7-54D6-4200-B5A3-3D28F6B201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F34FF18-A7E0-4BD2-B2E2-6958A877FB1D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6E5F1CA-99CB-4C8C-8439-59F290605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5BFE0A1-629B-473E-9827-079F2BDC029A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43D0F81-9D2A-4E88-85A1-0587FA12F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E084D31-7701-406C-BCF6-04C9EBF65AC8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DAE7B57-C3D3-4143-8B84-542E3AC51A70}"/>
                  </a:ext>
                </a:extLst>
              </p:cNvPr>
              <p:cNvCxnSpPr>
                <a:cxnSpLocks/>
                <a:stCxn id="8" idx="2"/>
                <a:endCxn id="24" idx="0"/>
              </p:cNvCxnSpPr>
              <p:nvPr/>
            </p:nvCxnSpPr>
            <p:spPr>
              <a:xfrm>
                <a:off x="1625363" y="2394408"/>
                <a:ext cx="0" cy="3383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8661A78-4ECA-4B31-80F6-BD35A7623C6D}"/>
                  </a:ext>
                </a:extLst>
              </p:cNvPr>
              <p:cNvGrpSpPr/>
              <p:nvPr/>
            </p:nvGrpSpPr>
            <p:grpSpPr>
              <a:xfrm>
                <a:off x="2026763" y="2093899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F662AA0-4672-49B5-82E1-C2771BB4B203}"/>
                    </a:ext>
                  </a:extLst>
                </p:cNvPr>
                <p:cNvCxnSpPr>
                  <a:cxnSpLocks/>
                  <a:endCxn id="8" idx="3"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655BB20-AD08-4E6C-B626-AB3ECB4FF939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384D84-C275-4628-80D3-ABB760010713}"/>
                  </a:ext>
                </a:extLst>
              </p:cNvPr>
              <p:cNvGrpSpPr/>
              <p:nvPr/>
            </p:nvGrpSpPr>
            <p:grpSpPr>
              <a:xfrm>
                <a:off x="2033458" y="2905587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15E42D8-DF9B-4AE2-AAF6-943F9ED53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FECB7D-D80E-430E-85DB-7291AD3FD9A0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3ED88A-BE24-4759-B7AB-72DAC72C6A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280641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E04329D-EAC5-4646-893E-B5715014A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1994317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AF2B20-A9BA-47E9-AD56-743C58A75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154286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322AD4B-B175-4F46-91C2-94F9E237AE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973173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76C4F13-F606-4728-B612-F728BA239EF2}"/>
                  </a:ext>
                </a:extLst>
              </p:cNvPr>
              <p:cNvSpPr/>
              <p:nvPr/>
            </p:nvSpPr>
            <p:spPr>
              <a:xfrm flipH="1">
                <a:off x="2808158" y="2093526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817F1DA-6682-4CCB-B2C9-70F6A4EA44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4932" y="2154023"/>
                <a:ext cx="0" cy="8191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E10782C-C50B-4B93-A5A5-E700AA136ED0}"/>
                  </a:ext>
                </a:extLst>
              </p:cNvPr>
              <p:cNvGrpSpPr/>
              <p:nvPr/>
            </p:nvGrpSpPr>
            <p:grpSpPr>
              <a:xfrm>
                <a:off x="3434932" y="2401040"/>
                <a:ext cx="531568" cy="162558"/>
                <a:chOff x="3423285" y="2356572"/>
                <a:chExt cx="531568" cy="162558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C67A389-0682-47E4-90E9-9B47D99B6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23285" y="2519130"/>
                  <a:ext cx="29452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27A5A497-A3C5-4286-854E-CBEFC0202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17809" y="2356572"/>
                  <a:ext cx="237044" cy="16255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4947E08-2777-4440-AD5C-C7FC473BFD01}"/>
                </a:ext>
              </a:extLst>
            </p:cNvPr>
            <p:cNvGrpSpPr/>
            <p:nvPr/>
          </p:nvGrpSpPr>
          <p:grpSpPr>
            <a:xfrm>
              <a:off x="3937482" y="2344177"/>
              <a:ext cx="4055702" cy="878619"/>
              <a:chOff x="4477232" y="2344177"/>
              <a:chExt cx="4055702" cy="87861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EBCE187-41BB-4D80-9097-C73E673A365A}"/>
                  </a:ext>
                </a:extLst>
              </p:cNvPr>
              <p:cNvGrpSpPr/>
              <p:nvPr/>
            </p:nvGrpSpPr>
            <p:grpSpPr>
              <a:xfrm>
                <a:off x="4477232" y="2495121"/>
                <a:ext cx="507518" cy="136954"/>
                <a:chOff x="4489137" y="2495121"/>
                <a:chExt cx="507518" cy="13695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69826B0-736B-43C4-AEDB-14AF78067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57711" y="2563598"/>
                  <a:ext cx="43894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2B0D02D-B3C3-45C2-A13B-4CECABE75895}"/>
                    </a:ext>
                  </a:extLst>
                </p:cNvPr>
                <p:cNvSpPr/>
                <p:nvPr/>
              </p:nvSpPr>
              <p:spPr>
                <a:xfrm>
                  <a:off x="4489137" y="2539568"/>
                  <a:ext cx="45719" cy="4571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55AFC4-CD61-4B2D-A0D8-8D7A1D603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47111" y="2495121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0DA5537-4275-4421-A677-F43740E808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78941" y="240104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DAC3E8-2A12-46D2-B255-5424B58BC69F}"/>
                  </a:ext>
                </a:extLst>
              </p:cNvPr>
              <p:cNvGrpSpPr/>
              <p:nvPr/>
            </p:nvGrpSpPr>
            <p:grpSpPr>
              <a:xfrm>
                <a:off x="5244501" y="2406120"/>
                <a:ext cx="543970" cy="225955"/>
                <a:chOff x="5264435" y="2718386"/>
                <a:chExt cx="543970" cy="225955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DF611563-28D1-4AAC-AF13-586E2B2B1A4F}"/>
                    </a:ext>
                  </a:extLst>
                </p:cNvPr>
                <p:cNvGrpSpPr/>
                <p:nvPr/>
              </p:nvGrpSpPr>
              <p:grpSpPr>
                <a:xfrm>
                  <a:off x="5264435" y="2718386"/>
                  <a:ext cx="543970" cy="225955"/>
                  <a:chOff x="4156583" y="2558520"/>
                  <a:chExt cx="543970" cy="225955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B9001FD7-3D6F-4CB9-895E-E430146498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6583" y="2647521"/>
                    <a:ext cx="320167" cy="136954"/>
                    <a:chOff x="4016088" y="2495121"/>
                    <a:chExt cx="320167" cy="136954"/>
                  </a:xfrm>
                </p:grpSpPr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870DD928-C42E-4B4B-ACE2-1D8FDB333D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016088" y="2563598"/>
                      <a:ext cx="320167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62CFC67-74E3-40E9-864F-0AD3CD8B45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25612" y="2495121"/>
                      <a:ext cx="0" cy="13695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CE5248B4-545E-4D65-AB3E-2D236071E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63509" y="2558520"/>
                    <a:ext cx="237044" cy="16255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8" name="Multiplication Sign 97">
                  <a:extLst>
                    <a:ext uri="{FF2B5EF4-FFF2-40B4-BE49-F238E27FC236}">
                      <a16:creationId xmlns:a16="http://schemas.microsoft.com/office/drawing/2014/main" id="{3A8166E0-ED36-4F30-A45D-C57E5FD9F0EF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DE52EE5-B9DB-40E3-84DD-5A8BB54776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8168" y="2559620"/>
                <a:ext cx="2590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F9121A3-DDB5-43DB-8331-F4D6D4BDB0EA}"/>
                  </a:ext>
                </a:extLst>
              </p:cNvPr>
              <p:cNvSpPr/>
              <p:nvPr/>
            </p:nvSpPr>
            <p:spPr>
              <a:xfrm flipH="1">
                <a:off x="5738168" y="2498860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CBCB6DD-8C9C-4E4F-A287-1054F4B27686}"/>
                  </a:ext>
                </a:extLst>
              </p:cNvPr>
              <p:cNvSpPr/>
              <p:nvPr/>
            </p:nvSpPr>
            <p:spPr>
              <a:xfrm>
                <a:off x="5992305" y="2389373"/>
                <a:ext cx="672599" cy="34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BE185D4-8530-47FB-AD2A-22EBF5CD69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805" y="2401040"/>
                <a:ext cx="661099" cy="3288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6BC973-D2D2-4B2F-AA3E-5C2DD30DC751}"/>
                  </a:ext>
                </a:extLst>
              </p:cNvPr>
              <p:cNvSpPr txBox="1"/>
              <p:nvPr/>
            </p:nvSpPr>
            <p:spPr>
              <a:xfrm>
                <a:off x="5937172" y="2344177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DC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FCFF14F-B9F5-44B8-A2B3-BEBB4A7E91B0}"/>
                  </a:ext>
                </a:extLst>
              </p:cNvPr>
              <p:cNvSpPr txBox="1"/>
              <p:nvPr/>
            </p:nvSpPr>
            <p:spPr>
              <a:xfrm>
                <a:off x="6392981" y="2551106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AC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B4EBDE7-7422-4D75-AC89-8CF42FDA5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7723" y="2551106"/>
                <a:ext cx="2945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E96A8B7-F554-4A24-9403-605053EB7E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52247" y="2388548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01D33E3-82EA-4432-9716-F8FBB293D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8355" y="2552709"/>
                <a:ext cx="4313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9E7B324-F651-4077-8659-9811A16C6236}"/>
                  </a:ext>
                </a:extLst>
              </p:cNvPr>
              <p:cNvSpPr/>
              <p:nvPr/>
            </p:nvSpPr>
            <p:spPr>
              <a:xfrm flipH="1">
                <a:off x="7138355" y="2491949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DB380E1-051D-45DA-BD7A-F4D656FA2616}"/>
                  </a:ext>
                </a:extLst>
              </p:cNvPr>
              <p:cNvGrpSpPr/>
              <p:nvPr/>
            </p:nvGrpSpPr>
            <p:grpSpPr>
              <a:xfrm>
                <a:off x="7801873" y="2491583"/>
                <a:ext cx="731061" cy="136972"/>
                <a:chOff x="5264435" y="2807369"/>
                <a:chExt cx="731061" cy="136972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3093044-AD85-4DD0-B622-97046A3B14C0}"/>
                    </a:ext>
                  </a:extLst>
                </p:cNvPr>
                <p:cNvGrpSpPr/>
                <p:nvPr/>
              </p:nvGrpSpPr>
              <p:grpSpPr>
                <a:xfrm>
                  <a:off x="5264435" y="2807387"/>
                  <a:ext cx="731061" cy="136954"/>
                  <a:chOff x="4016088" y="2495121"/>
                  <a:chExt cx="731061" cy="136954"/>
                </a:xfrm>
              </p:grpSpPr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EEE8C387-23E3-4DF8-8BE7-2A8E005E8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016088" y="2563598"/>
                    <a:ext cx="73106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0010B9CF-C403-42B5-B418-5346B27F1C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25612" y="2495121"/>
                    <a:ext cx="0" cy="13695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0" name="Multiplication Sign 119">
                  <a:extLst>
                    <a:ext uri="{FF2B5EF4-FFF2-40B4-BE49-F238E27FC236}">
                      <a16:creationId xmlns:a16="http://schemas.microsoft.com/office/drawing/2014/main" id="{C0D2D355-F7C0-40B0-AA67-B8F0450E7979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D5AD387-50A1-4F80-9C8C-D3B3E716D5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3071" y="2393476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DF92B171-E571-4316-B317-D5C25CD2DFF0}"/>
                  </a:ext>
                </a:extLst>
              </p:cNvPr>
              <p:cNvGrpSpPr/>
              <p:nvPr/>
            </p:nvGrpSpPr>
            <p:grpSpPr>
              <a:xfrm>
                <a:off x="4663341" y="2558309"/>
                <a:ext cx="254451" cy="664486"/>
                <a:chOff x="4663341" y="2558309"/>
                <a:chExt cx="254451" cy="664486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2DF714E-D851-4D7F-8AFB-0F087E09F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93963" y="2558309"/>
                  <a:ext cx="0" cy="5876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FEC085D-5877-448A-8C2B-D489A5F498BE}"/>
                    </a:ext>
                  </a:extLst>
                </p:cNvPr>
                <p:cNvSpPr/>
                <p:nvPr/>
              </p:nvSpPr>
              <p:spPr>
                <a:xfrm rot="5400000">
                  <a:off x="4627723" y="2785036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459C499-9B86-46A6-9B0A-033C5F7AB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99355" y="3155662"/>
                  <a:ext cx="18217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689F248-0BB4-4C2B-A90E-FE274BF70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25531" y="3187042"/>
                  <a:ext cx="12982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E79BC7E-B6B7-4309-AF3A-721CDCE4B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42182" y="3222795"/>
                  <a:ext cx="9108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8A3A4BFC-B4ED-4BF0-AAA8-780227E36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3341" y="2713138"/>
                  <a:ext cx="253370" cy="20786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3B57C916-6BA6-4A9C-BA83-FA3801D3D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7792" y="2917825"/>
                  <a:ext cx="0" cy="930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C9E416F-2994-4CA5-90AE-A0EAB5C1A3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2903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6A2DBEE-8F1F-4275-85A8-73365AC84F0E}"/>
                  </a:ext>
                </a:extLst>
              </p:cNvPr>
              <p:cNvSpPr/>
              <p:nvPr/>
            </p:nvSpPr>
            <p:spPr>
              <a:xfrm rot="5400000">
                <a:off x="7906663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61CED66-5CA3-4572-8F95-950A97D04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8295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9481F90-9F85-4930-87CE-38C22D7C9F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4471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0E30B7D-EF1C-4AF4-B1A4-87423EC3D3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1122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82E4CBD-6C58-4CFC-AFAB-BCAA213EA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2281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8DDA197-5710-465A-BD76-D2B0A36BB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6732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5E5435F-38BE-4202-81C2-9D37D819B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9524" y="1713358"/>
              <a:ext cx="30246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F43A47E7-D77B-457D-B8D0-7E8FD223AEF8}"/>
                </a:ext>
              </a:extLst>
            </p:cNvPr>
            <p:cNvGrpSpPr/>
            <p:nvPr/>
          </p:nvGrpSpPr>
          <p:grpSpPr>
            <a:xfrm>
              <a:off x="7985736" y="2336557"/>
              <a:ext cx="2848440" cy="886239"/>
              <a:chOff x="8503896" y="2336557"/>
              <a:chExt cx="2848440" cy="886239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B3EBFB32-1AA4-42E4-95E1-DA219018688E}"/>
                  </a:ext>
                </a:extLst>
              </p:cNvPr>
              <p:cNvGrpSpPr/>
              <p:nvPr/>
            </p:nvGrpSpPr>
            <p:grpSpPr>
              <a:xfrm>
                <a:off x="8765083" y="2482620"/>
                <a:ext cx="569417" cy="136972"/>
                <a:chOff x="9596855" y="2483397"/>
                <a:chExt cx="569417" cy="136972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5BC97B8-6AAB-4744-956B-632DCEF51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96855" y="2551892"/>
                  <a:ext cx="56941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ED40A94-C94A-437B-B863-B1F51FE4A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6379" y="2483415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Multiplication Sign 160">
                  <a:extLst>
                    <a:ext uri="{FF2B5EF4-FFF2-40B4-BE49-F238E27FC236}">
                      <a16:creationId xmlns:a16="http://schemas.microsoft.com/office/drawing/2014/main" id="{06520944-8987-4F76-82FE-9D880874D576}"/>
                    </a:ext>
                  </a:extLst>
                </p:cNvPr>
                <p:cNvSpPr/>
                <p:nvPr/>
              </p:nvSpPr>
              <p:spPr>
                <a:xfrm>
                  <a:off x="9631255" y="2483397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6FC6608-5EB2-48CC-8FDF-C6B2AA5EB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896" y="240018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14278D2-6EBB-48A2-8169-5339BD09B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05302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AA18417-2D68-4B8F-A345-E831A62BB468}"/>
                  </a:ext>
                </a:extLst>
              </p:cNvPr>
              <p:cNvSpPr/>
              <p:nvPr/>
            </p:nvSpPr>
            <p:spPr>
              <a:xfrm rot="5400000">
                <a:off x="8939062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4742677-549D-456E-ACC7-FD548747F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10694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7188573-E087-49BD-9D64-F2BC01C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36870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099BCF2E-6BE1-47FD-B4DC-773DF9E338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521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10F85F4-8AB9-4DC7-9537-ED0AF14E8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680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D575D95-EDA1-4EEF-8375-D1A9DBC1B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9131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805E1BF-C532-485E-B10C-7D9E948370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91737" y="2551958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4D547C6-E52F-4DC2-87D3-A170160278A6}"/>
                  </a:ext>
                </a:extLst>
              </p:cNvPr>
              <p:cNvSpPr/>
              <p:nvPr/>
            </p:nvSpPr>
            <p:spPr>
              <a:xfrm>
                <a:off x="10230355" y="2491832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9BAB673-4970-4595-B398-83A757D5F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1105" y="239225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0D1D0A7-75AD-47B3-9118-D0198B7144A7}"/>
                  </a:ext>
                </a:extLst>
              </p:cNvPr>
              <p:cNvSpPr/>
              <p:nvPr/>
            </p:nvSpPr>
            <p:spPr>
              <a:xfrm>
                <a:off x="9328122" y="2336557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3D05DBE-CBBA-47C1-A85C-2A79D5B3D166}"/>
                  </a:ext>
                </a:extLst>
              </p:cNvPr>
              <p:cNvSpPr/>
              <p:nvPr/>
            </p:nvSpPr>
            <p:spPr>
              <a:xfrm>
                <a:off x="9639738" y="2343745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A744060-39D3-4E32-A6EB-7B0BB453F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72307" y="2555235"/>
                <a:ext cx="3800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D3EBC4F-5DA5-453A-A794-D10D40912598}"/>
                  </a:ext>
                </a:extLst>
              </p:cNvPr>
              <p:cNvSpPr/>
              <p:nvPr/>
            </p:nvSpPr>
            <p:spPr>
              <a:xfrm>
                <a:off x="10923857" y="2531205"/>
                <a:ext cx="45719" cy="4571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4D29878D-64D6-4876-B001-7967D0CB48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81831" y="2486758"/>
                <a:ext cx="0" cy="1369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7C0084-F13A-40CC-8CAE-BAA0000F12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9524" y="1713358"/>
              <a:ext cx="0" cy="8449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BBC7F63-FB05-4594-8E39-698CEC07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2748" y="1339889"/>
              <a:ext cx="1006958" cy="677298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EB5B9143-1170-4C3E-98F1-430FEB0D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8567" y="2217449"/>
              <a:ext cx="1029108" cy="68813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23AB392-8A7A-4317-B640-A6FECEA73B65}"/>
              </a:ext>
            </a:extLst>
          </p:cNvPr>
          <p:cNvSpPr/>
          <p:nvPr/>
        </p:nvSpPr>
        <p:spPr>
          <a:xfrm>
            <a:off x="590614" y="2061883"/>
            <a:ext cx="2998153" cy="1662389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4606438-E544-4920-8B07-DE68B6BF257A}"/>
              </a:ext>
            </a:extLst>
          </p:cNvPr>
          <p:cNvSpPr/>
          <p:nvPr/>
        </p:nvSpPr>
        <p:spPr>
          <a:xfrm>
            <a:off x="3658181" y="2076449"/>
            <a:ext cx="357623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E5B8D28-ECD7-4373-90FE-D4703C23D590}"/>
              </a:ext>
            </a:extLst>
          </p:cNvPr>
          <p:cNvSpPr/>
          <p:nvPr/>
        </p:nvSpPr>
        <p:spPr>
          <a:xfrm>
            <a:off x="7474994" y="2076449"/>
            <a:ext cx="272994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53F20-E952-4043-A92C-B9CC37B116B7}"/>
              </a:ext>
            </a:extLst>
          </p:cNvPr>
          <p:cNvSpPr txBox="1"/>
          <p:nvPr/>
        </p:nvSpPr>
        <p:spPr>
          <a:xfrm>
            <a:off x="10407929" y="1162390"/>
            <a:ext cx="1077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Windpower /</a:t>
            </a:r>
          </a:p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Solar</a:t>
            </a:r>
            <a:endParaRPr lang="en-GB" sz="1050" dirty="0"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4DF9EBE-0D6D-4F3C-8B30-44CA1A7ECE8B}"/>
              </a:ext>
            </a:extLst>
          </p:cNvPr>
          <p:cNvSpPr txBox="1"/>
          <p:nvPr/>
        </p:nvSpPr>
        <p:spPr>
          <a:xfrm>
            <a:off x="10477736" y="3079660"/>
            <a:ext cx="937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DengXian Light" panose="02010600030101010101" pitchFamily="2" charset="-122"/>
                <a:ea typeface="DengXian Light" panose="02010600030101010101" pitchFamily="2" charset="-122"/>
              </a:rPr>
              <a:t>Power Grid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BAB85CC-C0A6-4453-BC49-7BC93A4137E7}"/>
              </a:ext>
            </a:extLst>
          </p:cNvPr>
          <p:cNvGrpSpPr/>
          <p:nvPr/>
        </p:nvGrpSpPr>
        <p:grpSpPr>
          <a:xfrm>
            <a:off x="590614" y="4143657"/>
            <a:ext cx="3270168" cy="1549401"/>
            <a:chOff x="1263806" y="4227420"/>
            <a:chExt cx="3270168" cy="1549401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01CBEA7-8F6F-4E39-8B18-BBA1A015BEAE}"/>
                </a:ext>
              </a:extLst>
            </p:cNvPr>
            <p:cNvSpPr/>
            <p:nvPr/>
          </p:nvSpPr>
          <p:spPr>
            <a:xfrm>
              <a:off x="1282214" y="4227420"/>
              <a:ext cx="3251760" cy="15494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1B32AC6B-E67D-4F2B-B2C2-5F33A6EA2FAD}"/>
                </a:ext>
              </a:extLst>
            </p:cNvPr>
            <p:cNvSpPr/>
            <p:nvPr/>
          </p:nvSpPr>
          <p:spPr>
            <a:xfrm>
              <a:off x="1263808" y="4227420"/>
              <a:ext cx="1617066" cy="1547246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object 20">
              <a:extLst>
                <a:ext uri="{FF2B5EF4-FFF2-40B4-BE49-F238E27FC236}">
                  <a16:creationId xmlns:a16="http://schemas.microsoft.com/office/drawing/2014/main" id="{47AA4AC9-7C0C-4E15-945C-A9893C3AAD7E}"/>
                </a:ext>
              </a:extLst>
            </p:cNvPr>
            <p:cNvSpPr txBox="1"/>
            <p:nvPr/>
          </p:nvSpPr>
          <p:spPr>
            <a:xfrm>
              <a:off x="1263806" y="4903696"/>
              <a:ext cx="1608512" cy="579005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UEM6H-400 2P MCCB</a:t>
              </a:r>
              <a:b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</a:b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250-400A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750-</a:t>
              </a:r>
              <a:r>
                <a:rPr lang="de-DE" sz="1200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1500Vdc</a:t>
              </a:r>
              <a:endPara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33EF162B-4CAF-4FE1-99EC-8C56A7910506}"/>
              </a:ext>
            </a:extLst>
          </p:cNvPr>
          <p:cNvGrpSpPr/>
          <p:nvPr/>
        </p:nvGrpSpPr>
        <p:grpSpPr>
          <a:xfrm>
            <a:off x="4643678" y="4141502"/>
            <a:ext cx="3270168" cy="1549401"/>
            <a:chOff x="1263806" y="4227420"/>
            <a:chExt cx="3270168" cy="1549401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E3A3E95-221A-468A-BFB7-C13174533B36}"/>
                </a:ext>
              </a:extLst>
            </p:cNvPr>
            <p:cNvSpPr/>
            <p:nvPr/>
          </p:nvSpPr>
          <p:spPr>
            <a:xfrm>
              <a:off x="1282214" y="4227420"/>
              <a:ext cx="3251760" cy="15494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5B4AD58-4DC4-4E90-9280-3E8478C805DE}"/>
                </a:ext>
              </a:extLst>
            </p:cNvPr>
            <p:cNvSpPr/>
            <p:nvPr/>
          </p:nvSpPr>
          <p:spPr>
            <a:xfrm>
              <a:off x="1263808" y="4227420"/>
              <a:ext cx="1617066" cy="1547246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object 20">
              <a:extLst>
                <a:ext uri="{FF2B5EF4-FFF2-40B4-BE49-F238E27FC236}">
                  <a16:creationId xmlns:a16="http://schemas.microsoft.com/office/drawing/2014/main" id="{A881A371-1190-438B-B095-E1B206EBB37D}"/>
                </a:ext>
              </a:extLst>
            </p:cNvPr>
            <p:cNvSpPr txBox="1"/>
            <p:nvPr/>
          </p:nvSpPr>
          <p:spPr>
            <a:xfrm>
              <a:off x="1263806" y="4903696"/>
              <a:ext cx="1608512" cy="789319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UEW6DHG-2500 2P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DC switch </a:t>
              </a:r>
              <a:r>
                <a:rPr lang="de-DE" sz="1200" b="1" spc="-10" dirty="0" err="1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disconnector</a:t>
              </a:r>
              <a:endParaRPr lang="de-DE" sz="1200" b="1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800-2500A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1500Vdc</a:t>
              </a:r>
              <a:endPara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F88197E-EDF3-434D-BC5C-1EB1BFC24F5D}"/>
              </a:ext>
            </a:extLst>
          </p:cNvPr>
          <p:cNvGrpSpPr/>
          <p:nvPr/>
        </p:nvGrpSpPr>
        <p:grpSpPr>
          <a:xfrm>
            <a:off x="8593372" y="4162235"/>
            <a:ext cx="3270168" cy="1549401"/>
            <a:chOff x="1263806" y="4227420"/>
            <a:chExt cx="3270168" cy="154940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27E3C93-2193-4D36-8E8A-F65C23BE238A}"/>
                </a:ext>
              </a:extLst>
            </p:cNvPr>
            <p:cNvSpPr/>
            <p:nvPr/>
          </p:nvSpPr>
          <p:spPr>
            <a:xfrm>
              <a:off x="1282214" y="4227420"/>
              <a:ext cx="3251760" cy="15494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12C559EC-F279-41AC-B103-C3869AD6B7C7}"/>
                </a:ext>
              </a:extLst>
            </p:cNvPr>
            <p:cNvSpPr/>
            <p:nvPr/>
          </p:nvSpPr>
          <p:spPr>
            <a:xfrm>
              <a:off x="1263808" y="4227420"/>
              <a:ext cx="1617066" cy="1547246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object 20">
              <a:extLst>
                <a:ext uri="{FF2B5EF4-FFF2-40B4-BE49-F238E27FC236}">
                  <a16:creationId xmlns:a16="http://schemas.microsoft.com/office/drawing/2014/main" id="{74A6AF6E-0DD1-46F7-B990-5E2C4D18B6DA}"/>
                </a:ext>
              </a:extLst>
            </p:cNvPr>
            <p:cNvSpPr txBox="1"/>
            <p:nvPr/>
          </p:nvSpPr>
          <p:spPr>
            <a:xfrm>
              <a:off x="1263806" y="4903696"/>
              <a:ext cx="1608512" cy="591829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UEW6-4000 ACB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de-DE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400-800</a:t>
              </a:r>
              <a:r>
                <a:rPr lang="fr-FR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Vac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fr-FR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1000-4000A</a:t>
              </a:r>
              <a:endParaRPr lang="en-GB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393461C0-510A-4CB8-A1BA-C76F527F3242}"/>
              </a:ext>
            </a:extLst>
          </p:cNvPr>
          <p:cNvCxnSpPr>
            <a:cxnSpLocks/>
          </p:cNvCxnSpPr>
          <p:nvPr/>
        </p:nvCxnSpPr>
        <p:spPr>
          <a:xfrm flipH="1">
            <a:off x="6988812" y="3937570"/>
            <a:ext cx="2373307" cy="0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459C37B-168D-4CF0-B7E3-0E239373387F}"/>
              </a:ext>
            </a:extLst>
          </p:cNvPr>
          <p:cNvCxnSpPr>
            <a:cxnSpLocks/>
          </p:cNvCxnSpPr>
          <p:nvPr/>
        </p:nvCxnSpPr>
        <p:spPr>
          <a:xfrm>
            <a:off x="7001478" y="3724272"/>
            <a:ext cx="0" cy="21329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13B3E44-A3A9-4322-9E5E-CA63F913C96E}"/>
              </a:ext>
            </a:extLst>
          </p:cNvPr>
          <p:cNvCxnSpPr>
            <a:cxnSpLocks/>
          </p:cNvCxnSpPr>
          <p:nvPr/>
        </p:nvCxnSpPr>
        <p:spPr>
          <a:xfrm>
            <a:off x="8331932" y="3724272"/>
            <a:ext cx="0" cy="21329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8991A03-9E67-444D-8B23-07F0C1A07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098" y="4152674"/>
            <a:ext cx="1075252" cy="15360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82A1D53-7C1D-4752-8FA1-3CCC21C26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920" y="4198921"/>
            <a:ext cx="1408540" cy="14484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85E7CDB-7589-4AFB-8A77-0EB560816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0074" y="4251960"/>
            <a:ext cx="1422384" cy="13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65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D3B8108-300A-4DDA-A0F1-92FF275FFB0D}"/>
              </a:ext>
            </a:extLst>
          </p:cNvPr>
          <p:cNvCxnSpPr>
            <a:cxnSpLocks/>
          </p:cNvCxnSpPr>
          <p:nvPr/>
        </p:nvCxnSpPr>
        <p:spPr>
          <a:xfrm>
            <a:off x="3658181" y="3891850"/>
            <a:ext cx="0" cy="5276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C583-010C-432F-93E3-780B4C0980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Energy Storage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7FD92-58A8-4CE0-B08E-3B036E6AE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 Transformer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E168B07-1E5A-4F83-AE11-F03F15C85DB1}"/>
              </a:ext>
            </a:extLst>
          </p:cNvPr>
          <p:cNvGrpSpPr/>
          <p:nvPr/>
        </p:nvGrpSpPr>
        <p:grpSpPr>
          <a:xfrm>
            <a:off x="769144" y="1546093"/>
            <a:ext cx="10653712" cy="1882907"/>
            <a:chOff x="1223963" y="1339889"/>
            <a:chExt cx="10653712" cy="1882907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7C7C1F9-0953-4082-B8BA-86AD94C29E56}"/>
                </a:ext>
              </a:extLst>
            </p:cNvPr>
            <p:cNvGrpSpPr/>
            <p:nvPr/>
          </p:nvGrpSpPr>
          <p:grpSpPr>
            <a:xfrm>
              <a:off x="1223963" y="1913641"/>
              <a:ext cx="2742537" cy="1299917"/>
              <a:chOff x="1223963" y="1913641"/>
              <a:chExt cx="2742537" cy="1299917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9201F07-26EA-42A7-93B4-B7FF34B2532F}"/>
                  </a:ext>
                </a:extLst>
              </p:cNvPr>
              <p:cNvSpPr/>
              <p:nvPr/>
            </p:nvSpPr>
            <p:spPr>
              <a:xfrm flipH="1">
                <a:off x="2812276" y="2917825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3E553F1-D3A1-4909-B1A5-DB14E33E489F}"/>
                  </a:ext>
                </a:extLst>
              </p:cNvPr>
              <p:cNvGrpSpPr/>
              <p:nvPr/>
            </p:nvGrpSpPr>
            <p:grpSpPr>
              <a:xfrm>
                <a:off x="1223963" y="1913641"/>
                <a:ext cx="802800" cy="480767"/>
                <a:chOff x="1223963" y="1913641"/>
                <a:chExt cx="802800" cy="480767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199B37A-C599-4A96-9186-83DC8D711BC6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ADD96B0-60D7-4FF9-9482-76C6650C282A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4167B68-9E5B-4822-AF9F-FCBF09A46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BB4EA7B-5916-4C3F-93B3-6351A4E02199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77084D8-61FC-465D-8934-E8005E7BEA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6DD5669-B57E-4E01-AC3A-E9D8F3D643B2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EE214FE-50DE-47CB-9CE4-EC5FA55FCD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8D0B60A-5D4F-49BB-9C1D-038AC9A0C60B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4704C1F-53ED-46E3-A74E-14EEDCB4B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84A8180-137D-495C-A3B4-79DF4EEC8AEF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F40EA14-AD92-4D18-8386-E5C0177A4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B4462D8-E45B-403D-AC9D-FD71C1F03482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AAC1E98-F866-4339-951B-69945046D0D3}"/>
                  </a:ext>
                </a:extLst>
              </p:cNvPr>
              <p:cNvGrpSpPr/>
              <p:nvPr/>
            </p:nvGrpSpPr>
            <p:grpSpPr>
              <a:xfrm>
                <a:off x="1223963" y="2732791"/>
                <a:ext cx="802800" cy="480767"/>
                <a:chOff x="1223963" y="1913641"/>
                <a:chExt cx="802800" cy="480767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601302-5D2B-4BFC-ABA8-143E3268CCEC}"/>
                    </a:ext>
                  </a:extLst>
                </p:cNvPr>
                <p:cNvSpPr/>
                <p:nvPr/>
              </p:nvSpPr>
              <p:spPr>
                <a:xfrm>
                  <a:off x="1223963" y="1913641"/>
                  <a:ext cx="802800" cy="48076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701B268-BD5F-4C05-AB0B-CABF1572E74B}"/>
                    </a:ext>
                  </a:extLst>
                </p:cNvPr>
                <p:cNvCxnSpPr/>
                <p:nvPr/>
              </p:nvCxnSpPr>
              <p:spPr>
                <a:xfrm>
                  <a:off x="1923068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8AAEC35-D9D5-4E00-BBD7-3E0B8FC7F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750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5237079-8936-4FC0-8291-5D9788EB0670}"/>
                    </a:ext>
                  </a:extLst>
                </p:cNvPr>
                <p:cNvCxnSpPr/>
                <p:nvPr/>
              </p:nvCxnSpPr>
              <p:spPr>
                <a:xfrm>
                  <a:off x="182441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E2438A1-36FE-4318-994F-067C6F9FD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9556" y="2064469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7D227B5-1371-4D93-BCE9-50DAB462C5B3}"/>
                    </a:ext>
                  </a:extLst>
                </p:cNvPr>
                <p:cNvCxnSpPr/>
                <p:nvPr/>
              </p:nvCxnSpPr>
              <p:spPr>
                <a:xfrm>
                  <a:off x="1716464" y="1979627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39109F7-54D6-4200-B5A3-3D28F6B201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890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F34FF18-A7E0-4BD2-B2E2-6958A877FB1D}"/>
                    </a:ext>
                  </a:extLst>
                </p:cNvPr>
                <p:cNvCxnSpPr/>
                <p:nvPr/>
              </p:nvCxnSpPr>
              <p:spPr>
                <a:xfrm>
                  <a:off x="159581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6E5F1CA-99CB-4C8C-8439-59F290605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9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5BFE0A1-629B-473E-9827-079F2BDC029A}"/>
                    </a:ext>
                  </a:extLst>
                </p:cNvPr>
                <p:cNvCxnSpPr/>
                <p:nvPr/>
              </p:nvCxnSpPr>
              <p:spPr>
                <a:xfrm>
                  <a:off x="14878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43D0F81-9D2A-4E88-85A1-0587FA12F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656" y="2062896"/>
                  <a:ext cx="0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E084D31-7701-406C-BCF6-04C9EBF65AC8}"/>
                    </a:ext>
                  </a:extLst>
                </p:cNvPr>
                <p:cNvCxnSpPr/>
                <p:nvPr/>
              </p:nvCxnSpPr>
              <p:spPr>
                <a:xfrm>
                  <a:off x="1373564" y="1978054"/>
                  <a:ext cx="0" cy="348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DAE7B57-C3D3-4143-8B84-542E3AC51A70}"/>
                  </a:ext>
                </a:extLst>
              </p:cNvPr>
              <p:cNvCxnSpPr>
                <a:cxnSpLocks/>
                <a:stCxn id="8" idx="2"/>
                <a:endCxn id="24" idx="0"/>
              </p:cNvCxnSpPr>
              <p:nvPr/>
            </p:nvCxnSpPr>
            <p:spPr>
              <a:xfrm>
                <a:off x="1625363" y="2394408"/>
                <a:ext cx="0" cy="3383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8661A78-4ECA-4B31-80F6-BD35A7623C6D}"/>
                  </a:ext>
                </a:extLst>
              </p:cNvPr>
              <p:cNvGrpSpPr/>
              <p:nvPr/>
            </p:nvGrpSpPr>
            <p:grpSpPr>
              <a:xfrm>
                <a:off x="2026763" y="2093899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F662AA0-4672-49B5-82E1-C2771BB4B203}"/>
                    </a:ext>
                  </a:extLst>
                </p:cNvPr>
                <p:cNvCxnSpPr>
                  <a:cxnSpLocks/>
                  <a:endCxn id="8" idx="3"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655BB20-AD08-4E6C-B626-AB3ECB4FF939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384D84-C275-4628-80D3-ABB760010713}"/>
                  </a:ext>
                </a:extLst>
              </p:cNvPr>
              <p:cNvGrpSpPr/>
              <p:nvPr/>
            </p:nvGrpSpPr>
            <p:grpSpPr>
              <a:xfrm>
                <a:off x="2033458" y="2905587"/>
                <a:ext cx="626774" cy="105318"/>
                <a:chOff x="2271109" y="2517200"/>
                <a:chExt cx="626774" cy="10531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15E42D8-DF9B-4AE2-AAF6-943F9ED53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71109" y="2577326"/>
                  <a:ext cx="62677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FECB7D-D80E-430E-85DB-7291AD3FD9A0}"/>
                    </a:ext>
                  </a:extLst>
                </p:cNvPr>
                <p:cNvSpPr/>
                <p:nvPr/>
              </p:nvSpPr>
              <p:spPr>
                <a:xfrm>
                  <a:off x="2409727" y="2517200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3ED88A-BE24-4759-B7AB-72DAC72C6A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280641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E04329D-EAC5-4646-893E-B5715014A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6131" y="1994317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AF2B20-A9BA-47E9-AD56-743C58A75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154286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322AD4B-B175-4F46-91C2-94F9E237AE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8158" y="2973173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76C4F13-F606-4728-B612-F728BA239EF2}"/>
                  </a:ext>
                </a:extLst>
              </p:cNvPr>
              <p:cNvSpPr/>
              <p:nvPr/>
            </p:nvSpPr>
            <p:spPr>
              <a:xfrm flipH="1">
                <a:off x="2808158" y="2093526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817F1DA-6682-4CCB-B2C9-70F6A4EA44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4932" y="2154023"/>
                <a:ext cx="0" cy="8191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E10782C-C50B-4B93-A5A5-E700AA136ED0}"/>
                  </a:ext>
                </a:extLst>
              </p:cNvPr>
              <p:cNvGrpSpPr/>
              <p:nvPr/>
            </p:nvGrpSpPr>
            <p:grpSpPr>
              <a:xfrm>
                <a:off x="3434932" y="2401040"/>
                <a:ext cx="531568" cy="162558"/>
                <a:chOff x="3423285" y="2356572"/>
                <a:chExt cx="531568" cy="162558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C67A389-0682-47E4-90E9-9B47D99B6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23285" y="2519130"/>
                  <a:ext cx="29452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27A5A497-A3C5-4286-854E-CBEFC0202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17809" y="2356572"/>
                  <a:ext cx="237044" cy="16255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74947E08-2777-4440-AD5C-C7FC473BFD01}"/>
                </a:ext>
              </a:extLst>
            </p:cNvPr>
            <p:cNvGrpSpPr/>
            <p:nvPr/>
          </p:nvGrpSpPr>
          <p:grpSpPr>
            <a:xfrm>
              <a:off x="3937482" y="2344177"/>
              <a:ext cx="4055702" cy="878619"/>
              <a:chOff x="4477232" y="2344177"/>
              <a:chExt cx="4055702" cy="87861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EBCE187-41BB-4D80-9097-C73E673A365A}"/>
                  </a:ext>
                </a:extLst>
              </p:cNvPr>
              <p:cNvGrpSpPr/>
              <p:nvPr/>
            </p:nvGrpSpPr>
            <p:grpSpPr>
              <a:xfrm>
                <a:off x="4477232" y="2495121"/>
                <a:ext cx="507518" cy="136954"/>
                <a:chOff x="4489137" y="2495121"/>
                <a:chExt cx="507518" cy="13695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69826B0-736B-43C4-AEDB-14AF78067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57711" y="2563598"/>
                  <a:ext cx="43894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2B0D02D-B3C3-45C2-A13B-4CECABE75895}"/>
                    </a:ext>
                  </a:extLst>
                </p:cNvPr>
                <p:cNvSpPr/>
                <p:nvPr/>
              </p:nvSpPr>
              <p:spPr>
                <a:xfrm>
                  <a:off x="4489137" y="2539568"/>
                  <a:ext cx="45719" cy="4571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55AFC4-CD61-4B2D-A0D8-8D7A1D603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47111" y="2495121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0DA5537-4275-4421-A677-F43740E808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78941" y="240104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DAC3E8-2A12-46D2-B255-5424B58BC69F}"/>
                  </a:ext>
                </a:extLst>
              </p:cNvPr>
              <p:cNvGrpSpPr/>
              <p:nvPr/>
            </p:nvGrpSpPr>
            <p:grpSpPr>
              <a:xfrm>
                <a:off x="5244501" y="2406120"/>
                <a:ext cx="543970" cy="225955"/>
                <a:chOff x="5264435" y="2718386"/>
                <a:chExt cx="543970" cy="225955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DF611563-28D1-4AAC-AF13-586E2B2B1A4F}"/>
                    </a:ext>
                  </a:extLst>
                </p:cNvPr>
                <p:cNvGrpSpPr/>
                <p:nvPr/>
              </p:nvGrpSpPr>
              <p:grpSpPr>
                <a:xfrm>
                  <a:off x="5264435" y="2718386"/>
                  <a:ext cx="543970" cy="225955"/>
                  <a:chOff x="4156583" y="2558520"/>
                  <a:chExt cx="543970" cy="225955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B9001FD7-3D6F-4CB9-895E-E4301464988F}"/>
                      </a:ext>
                    </a:extLst>
                  </p:cNvPr>
                  <p:cNvGrpSpPr/>
                  <p:nvPr/>
                </p:nvGrpSpPr>
                <p:grpSpPr>
                  <a:xfrm>
                    <a:off x="4156583" y="2647521"/>
                    <a:ext cx="320167" cy="136954"/>
                    <a:chOff x="4016088" y="2495121"/>
                    <a:chExt cx="320167" cy="136954"/>
                  </a:xfrm>
                </p:grpSpPr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870DD928-C42E-4B4B-ACE2-1D8FDB333D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016088" y="2563598"/>
                      <a:ext cx="320167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62CFC67-74E3-40E9-864F-0AD3CD8B45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25612" y="2495121"/>
                      <a:ext cx="0" cy="13695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CE5248B4-545E-4D65-AB3E-2D236071E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63509" y="2558520"/>
                    <a:ext cx="237044" cy="16255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8" name="Multiplication Sign 97">
                  <a:extLst>
                    <a:ext uri="{FF2B5EF4-FFF2-40B4-BE49-F238E27FC236}">
                      <a16:creationId xmlns:a16="http://schemas.microsoft.com/office/drawing/2014/main" id="{3A8166E0-ED36-4F30-A45D-C57E5FD9F0EF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DE52EE5-B9DB-40E3-84DD-5A8BB54776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8168" y="2559620"/>
                <a:ext cx="2590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F9121A3-DDB5-43DB-8331-F4D6D4BDB0EA}"/>
                  </a:ext>
                </a:extLst>
              </p:cNvPr>
              <p:cNvSpPr/>
              <p:nvPr/>
            </p:nvSpPr>
            <p:spPr>
              <a:xfrm flipH="1">
                <a:off x="5738168" y="2498860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CBCB6DD-8C9C-4E4F-A287-1054F4B27686}"/>
                  </a:ext>
                </a:extLst>
              </p:cNvPr>
              <p:cNvSpPr/>
              <p:nvPr/>
            </p:nvSpPr>
            <p:spPr>
              <a:xfrm>
                <a:off x="5992305" y="2389373"/>
                <a:ext cx="672599" cy="34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BE185D4-8530-47FB-AD2A-22EBF5CD69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805" y="2401040"/>
                <a:ext cx="661099" cy="3288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6BC973-D2D2-4B2F-AA3E-5C2DD30DC751}"/>
                  </a:ext>
                </a:extLst>
              </p:cNvPr>
              <p:cNvSpPr txBox="1"/>
              <p:nvPr/>
            </p:nvSpPr>
            <p:spPr>
              <a:xfrm>
                <a:off x="5937172" y="2344177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DC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FCFF14F-B9F5-44B8-A2B3-BEBB4A7E91B0}"/>
                  </a:ext>
                </a:extLst>
              </p:cNvPr>
              <p:cNvSpPr txBox="1"/>
              <p:nvPr/>
            </p:nvSpPr>
            <p:spPr>
              <a:xfrm>
                <a:off x="6392981" y="2551106"/>
                <a:ext cx="3561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>
                    <a:latin typeface="DengXian Light" panose="02010600030101010101" pitchFamily="2" charset="-122"/>
                    <a:ea typeface="DengXian Light" panose="02010600030101010101" pitchFamily="2" charset="-122"/>
                  </a:rPr>
                  <a:t>AC</a:t>
                </a:r>
                <a:endParaRPr lang="en-GB" sz="800" dirty="0">
                  <a:latin typeface="DengXian Light" panose="02010600030101010101" pitchFamily="2" charset="-122"/>
                  <a:ea typeface="DengXian Light" panose="02010600030101010101" pitchFamily="2" charset="-122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B4EBDE7-7422-4D75-AC89-8CF42FDA5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7723" y="2551106"/>
                <a:ext cx="2945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E96A8B7-F554-4A24-9403-605053EB7E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52247" y="2388548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01D33E3-82EA-4432-9716-F8FBB293D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8355" y="2552709"/>
                <a:ext cx="4313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9E7B324-F651-4077-8659-9811A16C6236}"/>
                  </a:ext>
                </a:extLst>
              </p:cNvPr>
              <p:cNvSpPr/>
              <p:nvPr/>
            </p:nvSpPr>
            <p:spPr>
              <a:xfrm flipH="1">
                <a:off x="7138355" y="2491949"/>
                <a:ext cx="167760" cy="53032"/>
              </a:xfrm>
              <a:custGeom>
                <a:avLst/>
                <a:gdLst>
                  <a:gd name="connsiteX0" fmla="*/ 504823 w 1009646"/>
                  <a:gd name="connsiteY0" fmla="*/ 0 h 169192"/>
                  <a:gd name="connsiteX1" fmla="*/ 1009646 w 1009646"/>
                  <a:gd name="connsiteY1" fmla="*/ 159224 h 169192"/>
                  <a:gd name="connsiteX2" fmla="*/ 1006460 w 1009646"/>
                  <a:gd name="connsiteY2" fmla="*/ 169192 h 169192"/>
                  <a:gd name="connsiteX3" fmla="*/ 3186 w 1009646"/>
                  <a:gd name="connsiteY3" fmla="*/ 169192 h 169192"/>
                  <a:gd name="connsiteX4" fmla="*/ 0 w 1009646"/>
                  <a:gd name="connsiteY4" fmla="*/ 159224 h 169192"/>
                  <a:gd name="connsiteX5" fmla="*/ 504823 w 1009646"/>
                  <a:gd name="connsiteY5" fmla="*/ 0 h 169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46" h="169192">
                    <a:moveTo>
                      <a:pt x="504823" y="0"/>
                    </a:moveTo>
                    <a:cubicBezTo>
                      <a:pt x="783629" y="0"/>
                      <a:pt x="1009646" y="71287"/>
                      <a:pt x="1009646" y="159224"/>
                    </a:cubicBezTo>
                    <a:lnTo>
                      <a:pt x="1006460" y="169192"/>
                    </a:lnTo>
                    <a:lnTo>
                      <a:pt x="3186" y="169192"/>
                    </a:lnTo>
                    <a:lnTo>
                      <a:pt x="0" y="159224"/>
                    </a:lnTo>
                    <a:cubicBezTo>
                      <a:pt x="0" y="71287"/>
                      <a:pt x="226017" y="0"/>
                      <a:pt x="504823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DB380E1-051D-45DA-BD7A-F4D656FA2616}"/>
                  </a:ext>
                </a:extLst>
              </p:cNvPr>
              <p:cNvGrpSpPr/>
              <p:nvPr/>
            </p:nvGrpSpPr>
            <p:grpSpPr>
              <a:xfrm>
                <a:off x="7801873" y="2491583"/>
                <a:ext cx="731061" cy="136972"/>
                <a:chOff x="5264435" y="2807369"/>
                <a:chExt cx="731061" cy="136972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3093044-AD85-4DD0-B622-97046A3B14C0}"/>
                    </a:ext>
                  </a:extLst>
                </p:cNvPr>
                <p:cNvGrpSpPr/>
                <p:nvPr/>
              </p:nvGrpSpPr>
              <p:grpSpPr>
                <a:xfrm>
                  <a:off x="5264435" y="2807387"/>
                  <a:ext cx="731061" cy="136954"/>
                  <a:chOff x="4016088" y="2495121"/>
                  <a:chExt cx="731061" cy="136954"/>
                </a:xfrm>
              </p:grpSpPr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EEE8C387-23E3-4DF8-8BE7-2A8E005E8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016088" y="2563598"/>
                    <a:ext cx="73106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0010B9CF-C403-42B5-B418-5346B27F1C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25612" y="2495121"/>
                    <a:ext cx="0" cy="13695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0" name="Multiplication Sign 119">
                  <a:extLst>
                    <a:ext uri="{FF2B5EF4-FFF2-40B4-BE49-F238E27FC236}">
                      <a16:creationId xmlns:a16="http://schemas.microsoft.com/office/drawing/2014/main" id="{C0D2D355-F7C0-40B0-AA67-B8F0450E7979}"/>
                    </a:ext>
                  </a:extLst>
                </p:cNvPr>
                <p:cNvSpPr/>
                <p:nvPr/>
              </p:nvSpPr>
              <p:spPr>
                <a:xfrm>
                  <a:off x="5298835" y="2807369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D5AD387-50A1-4F80-9C8C-D3B3E716D5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3071" y="2393476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DF92B171-E571-4316-B317-D5C25CD2DFF0}"/>
                  </a:ext>
                </a:extLst>
              </p:cNvPr>
              <p:cNvGrpSpPr/>
              <p:nvPr/>
            </p:nvGrpSpPr>
            <p:grpSpPr>
              <a:xfrm>
                <a:off x="4663341" y="2558309"/>
                <a:ext cx="254451" cy="664486"/>
                <a:chOff x="4663341" y="2558309"/>
                <a:chExt cx="254451" cy="664486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2DF714E-D851-4D7F-8AFB-0F087E09F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93963" y="2558309"/>
                  <a:ext cx="0" cy="5876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AFEC085D-5877-448A-8C2B-D489A5F498BE}"/>
                    </a:ext>
                  </a:extLst>
                </p:cNvPr>
                <p:cNvSpPr/>
                <p:nvPr/>
              </p:nvSpPr>
              <p:spPr>
                <a:xfrm rot="5400000">
                  <a:off x="4627723" y="2785036"/>
                  <a:ext cx="325437" cy="105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459C499-9B86-46A6-9B0A-033C5F7AB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99355" y="3155662"/>
                  <a:ext cx="18217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689F248-0BB4-4C2B-A90E-FE274BF70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25531" y="3187042"/>
                  <a:ext cx="12982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E79BC7E-B6B7-4309-AF3A-721CDCE4B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42182" y="3222795"/>
                  <a:ext cx="9108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8A3A4BFC-B4ED-4BF0-AAA8-780227E36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3341" y="2713138"/>
                  <a:ext cx="253370" cy="20786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3B57C916-6BA6-4A9C-BA83-FA3801D3D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7792" y="2917825"/>
                  <a:ext cx="0" cy="930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C9E416F-2994-4CA5-90AE-A0EAB5C1A3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2903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6A2DBEE-8F1F-4275-85A8-73365AC84F0E}"/>
                  </a:ext>
                </a:extLst>
              </p:cNvPr>
              <p:cNvSpPr/>
              <p:nvPr/>
            </p:nvSpPr>
            <p:spPr>
              <a:xfrm rot="5400000">
                <a:off x="7906663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61CED66-5CA3-4572-8F95-950A97D04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8295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9481F90-9F85-4930-87CE-38C22D7C9F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4471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0E30B7D-EF1C-4AF4-B1A4-87423EC3D3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1122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82E4CBD-6C58-4CFC-AFAB-BCAA213EA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2281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8DDA197-5710-465A-BD76-D2B0A36BB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6732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5E5435F-38BE-4202-81C2-9D37D819B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9524" y="1713358"/>
              <a:ext cx="30246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F43A47E7-D77B-457D-B8D0-7E8FD223AEF8}"/>
                </a:ext>
              </a:extLst>
            </p:cNvPr>
            <p:cNvGrpSpPr/>
            <p:nvPr/>
          </p:nvGrpSpPr>
          <p:grpSpPr>
            <a:xfrm>
              <a:off x="7985736" y="2336557"/>
              <a:ext cx="2848440" cy="886239"/>
              <a:chOff x="8503896" y="2336557"/>
              <a:chExt cx="2848440" cy="886239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B3EBFB32-1AA4-42E4-95E1-DA219018688E}"/>
                  </a:ext>
                </a:extLst>
              </p:cNvPr>
              <p:cNvGrpSpPr/>
              <p:nvPr/>
            </p:nvGrpSpPr>
            <p:grpSpPr>
              <a:xfrm>
                <a:off x="8765083" y="2482620"/>
                <a:ext cx="569417" cy="136972"/>
                <a:chOff x="9596855" y="2483397"/>
                <a:chExt cx="569417" cy="136972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5BC97B8-6AAB-4744-956B-632DCEF51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96855" y="2551892"/>
                  <a:ext cx="56941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ED40A94-C94A-437B-B863-B1F51FE4A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6379" y="2483415"/>
                  <a:ext cx="0" cy="1369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Multiplication Sign 160">
                  <a:extLst>
                    <a:ext uri="{FF2B5EF4-FFF2-40B4-BE49-F238E27FC236}">
                      <a16:creationId xmlns:a16="http://schemas.microsoft.com/office/drawing/2014/main" id="{06520944-8987-4F76-82FE-9D880874D576}"/>
                    </a:ext>
                  </a:extLst>
                </p:cNvPr>
                <p:cNvSpPr/>
                <p:nvPr/>
              </p:nvSpPr>
              <p:spPr>
                <a:xfrm>
                  <a:off x="9631255" y="2483397"/>
                  <a:ext cx="123825" cy="133452"/>
                </a:xfrm>
                <a:prstGeom prst="mathMultiply">
                  <a:avLst>
                    <a:gd name="adj1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6FC6608-5EB2-48CC-8FDF-C6B2AA5EB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896" y="2400181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14278D2-6EBB-48A2-8169-5339BD09B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05302" y="2558310"/>
                <a:ext cx="0" cy="5876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AA18417-2D68-4B8F-A345-E831A62BB468}"/>
                  </a:ext>
                </a:extLst>
              </p:cNvPr>
              <p:cNvSpPr/>
              <p:nvPr/>
            </p:nvSpPr>
            <p:spPr>
              <a:xfrm rot="5400000">
                <a:off x="8939062" y="2785037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4742677-549D-456E-ACC7-FD548747F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10694" y="3155663"/>
                <a:ext cx="18217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7188573-E087-49BD-9D64-F2BC01C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36870" y="3187043"/>
                <a:ext cx="1298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099BCF2E-6BE1-47FD-B4DC-773DF9E338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521" y="3222796"/>
                <a:ext cx="9108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610F85F4-8AB9-4DC7-9537-ED0AF14E8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680" y="2713139"/>
                <a:ext cx="253370" cy="2078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D575D95-EDA1-4EEF-8375-D1A9DBC1B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9131" y="2917826"/>
                <a:ext cx="0" cy="93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805E1BF-C532-485E-B10C-7D9E948370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91737" y="2551958"/>
                <a:ext cx="6267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4D547C6-E52F-4DC2-87D3-A170160278A6}"/>
                  </a:ext>
                </a:extLst>
              </p:cNvPr>
              <p:cNvSpPr/>
              <p:nvPr/>
            </p:nvSpPr>
            <p:spPr>
              <a:xfrm>
                <a:off x="10230355" y="2491832"/>
                <a:ext cx="325437" cy="105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9BAB673-4970-4595-B398-83A757D5F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1105" y="2392250"/>
                <a:ext cx="237044" cy="1625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0D1D0A7-75AD-47B3-9118-D0198B7144A7}"/>
                  </a:ext>
                </a:extLst>
              </p:cNvPr>
              <p:cNvSpPr/>
              <p:nvPr/>
            </p:nvSpPr>
            <p:spPr>
              <a:xfrm>
                <a:off x="9328122" y="2336557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3D05DBE-CBBA-47C1-A85C-2A79D5B3D166}"/>
                  </a:ext>
                </a:extLst>
              </p:cNvPr>
              <p:cNvSpPr/>
              <p:nvPr/>
            </p:nvSpPr>
            <p:spPr>
              <a:xfrm>
                <a:off x="9639738" y="2343745"/>
                <a:ext cx="438184" cy="4381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A744060-39D3-4E32-A6EB-7B0BB453F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72307" y="2555235"/>
                <a:ext cx="3800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D3EBC4F-5DA5-453A-A794-D10D40912598}"/>
                  </a:ext>
                </a:extLst>
              </p:cNvPr>
              <p:cNvSpPr/>
              <p:nvPr/>
            </p:nvSpPr>
            <p:spPr>
              <a:xfrm>
                <a:off x="10923857" y="2531205"/>
                <a:ext cx="45719" cy="4571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4D29878D-64D6-4876-B001-7967D0CB48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81831" y="2486758"/>
                <a:ext cx="0" cy="1369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7C0084-F13A-40CC-8CAE-BAA0000F12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9524" y="1713358"/>
              <a:ext cx="0" cy="8449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BBC7F63-FB05-4594-8E39-698CEC07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2748" y="1339889"/>
              <a:ext cx="1006958" cy="677298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EB5B9143-1170-4C3E-98F1-430FEB0D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8567" y="2217449"/>
              <a:ext cx="1029108" cy="68813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23AB392-8A7A-4317-B640-A6FECEA73B65}"/>
              </a:ext>
            </a:extLst>
          </p:cNvPr>
          <p:cNvSpPr/>
          <p:nvPr/>
        </p:nvSpPr>
        <p:spPr>
          <a:xfrm>
            <a:off x="590614" y="2061883"/>
            <a:ext cx="2998153" cy="1662389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4606438-E544-4920-8B07-DE68B6BF257A}"/>
              </a:ext>
            </a:extLst>
          </p:cNvPr>
          <p:cNvSpPr/>
          <p:nvPr/>
        </p:nvSpPr>
        <p:spPr>
          <a:xfrm>
            <a:off x="3658181" y="2076449"/>
            <a:ext cx="357623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E5B8D28-ECD7-4373-90FE-D4703C23D590}"/>
              </a:ext>
            </a:extLst>
          </p:cNvPr>
          <p:cNvSpPr/>
          <p:nvPr/>
        </p:nvSpPr>
        <p:spPr>
          <a:xfrm>
            <a:off x="7474994" y="2076449"/>
            <a:ext cx="2729946" cy="1647823"/>
          </a:xfrm>
          <a:prstGeom prst="rect">
            <a:avLst/>
          </a:prstGeom>
          <a:noFill/>
          <a:ln w="28575">
            <a:solidFill>
              <a:srgbClr val="1F4E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53F20-E952-4043-A92C-B9CC37B116B7}"/>
              </a:ext>
            </a:extLst>
          </p:cNvPr>
          <p:cNvSpPr txBox="1"/>
          <p:nvPr/>
        </p:nvSpPr>
        <p:spPr>
          <a:xfrm>
            <a:off x="10407929" y="1162390"/>
            <a:ext cx="1077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Windpower /</a:t>
            </a:r>
          </a:p>
          <a:p>
            <a:r>
              <a:rPr lang="de-DE" sz="105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Solar</a:t>
            </a:r>
            <a:endParaRPr lang="en-GB" sz="1050" dirty="0"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4DF9EBE-0D6D-4F3C-8B30-44CA1A7ECE8B}"/>
              </a:ext>
            </a:extLst>
          </p:cNvPr>
          <p:cNvSpPr txBox="1"/>
          <p:nvPr/>
        </p:nvSpPr>
        <p:spPr>
          <a:xfrm>
            <a:off x="10477736" y="3079660"/>
            <a:ext cx="937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DengXian Light" panose="02010600030101010101" pitchFamily="2" charset="-122"/>
                <a:ea typeface="DengXian Light" panose="02010600030101010101" pitchFamily="2" charset="-122"/>
              </a:rPr>
              <a:t>Power Grid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1359EE9-35DC-4E7A-AA8B-876663C87365}"/>
              </a:ext>
            </a:extLst>
          </p:cNvPr>
          <p:cNvGrpSpPr/>
          <p:nvPr/>
        </p:nvGrpSpPr>
        <p:grpSpPr>
          <a:xfrm>
            <a:off x="2838516" y="4143656"/>
            <a:ext cx="8275600" cy="2142844"/>
            <a:chOff x="1263808" y="4227419"/>
            <a:chExt cx="8275600" cy="2142844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0111AE2-B6E6-45BF-9E94-A471950D39DD}"/>
                </a:ext>
              </a:extLst>
            </p:cNvPr>
            <p:cNvSpPr/>
            <p:nvPr/>
          </p:nvSpPr>
          <p:spPr>
            <a:xfrm>
              <a:off x="1282214" y="4227420"/>
              <a:ext cx="8257194" cy="21428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E522283-BAD8-47C7-A812-C4C943E9BD37}"/>
                </a:ext>
              </a:extLst>
            </p:cNvPr>
            <p:cNvSpPr/>
            <p:nvPr/>
          </p:nvSpPr>
          <p:spPr>
            <a:xfrm>
              <a:off x="1263808" y="4227419"/>
              <a:ext cx="1365889" cy="2139863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bject 20">
              <a:extLst>
                <a:ext uri="{FF2B5EF4-FFF2-40B4-BE49-F238E27FC236}">
                  <a16:creationId xmlns:a16="http://schemas.microsoft.com/office/drawing/2014/main" id="{5C04CEB5-5291-4AC0-97B0-E31E4953F406}"/>
                </a:ext>
              </a:extLst>
            </p:cNvPr>
            <p:cNvSpPr txBox="1"/>
            <p:nvPr/>
          </p:nvSpPr>
          <p:spPr>
            <a:xfrm>
              <a:off x="1263808" y="5007847"/>
              <a:ext cx="1382900" cy="973985"/>
            </a:xfrm>
            <a:prstGeom prst="rect">
              <a:avLst/>
            </a:prstGeom>
            <a:noFill/>
            <a:effectLst/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Current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Transformer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br>
                <a:rPr lang="en-US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</a:br>
              <a:r>
                <a:rPr lang="fr-FR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Hall </a:t>
              </a:r>
              <a:r>
                <a:rPr lang="fr-FR" sz="1200" b="1" spc="-10" dirty="0" err="1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effect</a:t>
              </a:r>
              <a:r>
                <a:rPr lang="fr-FR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 type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fr-FR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Flux </a:t>
              </a:r>
              <a:r>
                <a:rPr lang="fr-FR" sz="1200" b="1" spc="-10" dirty="0" err="1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gate</a:t>
              </a:r>
              <a:r>
                <a:rPr lang="fr-FR" sz="1200" b="1" spc="-10" dirty="0">
                  <a:solidFill>
                    <a:schemeClr val="bg1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Calibri" panose="020F0502020204030204" pitchFamily="34" charset="0"/>
                </a:rPr>
                <a:t> type</a:t>
              </a:r>
              <a:endParaRPr lang="en-US" sz="1200" spc="-1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3F42864-A7BA-4200-84D6-7C8DF6FE6DBB}"/>
              </a:ext>
            </a:extLst>
          </p:cNvPr>
          <p:cNvCxnSpPr>
            <a:cxnSpLocks/>
          </p:cNvCxnSpPr>
          <p:nvPr/>
        </p:nvCxnSpPr>
        <p:spPr>
          <a:xfrm flipH="1">
            <a:off x="3171825" y="3891850"/>
            <a:ext cx="914400" cy="0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80E7104-7036-4121-8309-9746113C10BE}"/>
              </a:ext>
            </a:extLst>
          </p:cNvPr>
          <p:cNvCxnSpPr>
            <a:cxnSpLocks/>
          </p:cNvCxnSpPr>
          <p:nvPr/>
        </p:nvCxnSpPr>
        <p:spPr>
          <a:xfrm>
            <a:off x="4086225" y="3705224"/>
            <a:ext cx="0" cy="200027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7B59A46-BFB4-4DE3-80F9-5A992ABD32D2}"/>
              </a:ext>
            </a:extLst>
          </p:cNvPr>
          <p:cNvCxnSpPr>
            <a:cxnSpLocks/>
          </p:cNvCxnSpPr>
          <p:nvPr/>
        </p:nvCxnSpPr>
        <p:spPr>
          <a:xfrm>
            <a:off x="3962981" y="4196650"/>
            <a:ext cx="0" cy="5276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B75946B-BEAD-4F58-B81A-7677330329FB}"/>
              </a:ext>
            </a:extLst>
          </p:cNvPr>
          <p:cNvCxnSpPr>
            <a:cxnSpLocks/>
          </p:cNvCxnSpPr>
          <p:nvPr/>
        </p:nvCxnSpPr>
        <p:spPr>
          <a:xfrm>
            <a:off x="3188494" y="3709986"/>
            <a:ext cx="0" cy="181864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2854ED16-ACF4-46EF-AE50-37B5B0DBA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665" y="4516409"/>
            <a:ext cx="1212099" cy="9452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53A7D49-9F92-4B0C-87B4-E33CBE8A2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650" y="4594484"/>
            <a:ext cx="894984" cy="810841"/>
          </a:xfrm>
          <a:prstGeom prst="rect">
            <a:avLst/>
          </a:prstGeom>
        </p:spPr>
      </p:pic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6B3023AD-FE81-41BE-B716-CF567FB0A8B9}"/>
              </a:ext>
            </a:extLst>
          </p:cNvPr>
          <p:cNvSpPr txBox="1">
            <a:spLocks/>
          </p:cNvSpPr>
          <p:nvPr/>
        </p:nvSpPr>
        <p:spPr>
          <a:xfrm>
            <a:off x="4391574" y="5840451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HCA001</a:t>
            </a:r>
          </a:p>
        </p:txBody>
      </p:sp>
      <p:sp>
        <p:nvSpPr>
          <p:cNvPr id="145" name="Text Placeholder 3">
            <a:extLst>
              <a:ext uri="{FF2B5EF4-FFF2-40B4-BE49-F238E27FC236}">
                <a16:creationId xmlns:a16="http://schemas.microsoft.com/office/drawing/2014/main" id="{BAC9104F-123C-4C2E-936C-A69D3E44C250}"/>
              </a:ext>
            </a:extLst>
          </p:cNvPr>
          <p:cNvSpPr txBox="1">
            <a:spLocks/>
          </p:cNvSpPr>
          <p:nvPr/>
        </p:nvSpPr>
        <p:spPr>
          <a:xfrm>
            <a:off x="5327475" y="5848071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HCA002</a:t>
            </a:r>
          </a:p>
        </p:txBody>
      </p:sp>
      <p:sp>
        <p:nvSpPr>
          <p:cNvPr id="153" name="Text Placeholder 3">
            <a:extLst>
              <a:ext uri="{FF2B5EF4-FFF2-40B4-BE49-F238E27FC236}">
                <a16:creationId xmlns:a16="http://schemas.microsoft.com/office/drawing/2014/main" id="{212E85F1-80B7-4E66-B32D-F975C65F3EAE}"/>
              </a:ext>
            </a:extLst>
          </p:cNvPr>
          <p:cNvSpPr txBox="1">
            <a:spLocks/>
          </p:cNvSpPr>
          <p:nvPr/>
        </p:nvSpPr>
        <p:spPr>
          <a:xfrm>
            <a:off x="6611913" y="5848071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HCF2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881CE9-13D9-4B63-9D6B-3EFE45722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9"/>
          <a:stretch/>
        </p:blipFill>
        <p:spPr>
          <a:xfrm>
            <a:off x="4305646" y="4632865"/>
            <a:ext cx="968107" cy="76692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8EFC83B-4E11-4B5E-A385-F004C1101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176" y="4632865"/>
            <a:ext cx="950670" cy="818087"/>
          </a:xfrm>
          <a:prstGeom prst="rect">
            <a:avLst/>
          </a:prstGeom>
        </p:spPr>
      </p:pic>
      <p:sp>
        <p:nvSpPr>
          <p:cNvPr id="142" name="Text Placeholder 3">
            <a:extLst>
              <a:ext uri="{FF2B5EF4-FFF2-40B4-BE49-F238E27FC236}">
                <a16:creationId xmlns:a16="http://schemas.microsoft.com/office/drawing/2014/main" id="{73363E46-5098-46D3-9434-92FA2D63A564}"/>
              </a:ext>
            </a:extLst>
          </p:cNvPr>
          <p:cNvSpPr txBox="1">
            <a:spLocks/>
          </p:cNvSpPr>
          <p:nvPr/>
        </p:nvSpPr>
        <p:spPr>
          <a:xfrm>
            <a:off x="7611054" y="5848071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HKC2T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979733C-ABF6-48CD-A631-A8EAF3C47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988" y="4591376"/>
            <a:ext cx="902917" cy="1053985"/>
          </a:xfrm>
          <a:prstGeom prst="rect">
            <a:avLst/>
          </a:prstGeom>
        </p:spPr>
      </p:pic>
      <p:sp>
        <p:nvSpPr>
          <p:cNvPr id="158" name="Text Placeholder 3">
            <a:extLst>
              <a:ext uri="{FF2B5EF4-FFF2-40B4-BE49-F238E27FC236}">
                <a16:creationId xmlns:a16="http://schemas.microsoft.com/office/drawing/2014/main" id="{83D48D60-03EF-45AA-A964-99E968B60CF0}"/>
              </a:ext>
            </a:extLst>
          </p:cNvPr>
          <p:cNvSpPr txBox="1">
            <a:spLocks/>
          </p:cNvSpPr>
          <p:nvPr/>
        </p:nvSpPr>
        <p:spPr>
          <a:xfrm>
            <a:off x="10086364" y="5921759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HKCV003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0BF8A7D9-E3D4-4CD5-BCA0-EB1564717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5535" y="4632865"/>
            <a:ext cx="1019644" cy="864078"/>
          </a:xfrm>
          <a:prstGeom prst="rect">
            <a:avLst/>
          </a:prstGeom>
        </p:spPr>
      </p:pic>
      <p:sp>
        <p:nvSpPr>
          <p:cNvPr id="162" name="Text Placeholder 3">
            <a:extLst>
              <a:ext uri="{FF2B5EF4-FFF2-40B4-BE49-F238E27FC236}">
                <a16:creationId xmlns:a16="http://schemas.microsoft.com/office/drawing/2014/main" id="{2008590E-0D03-45D5-A673-80DFB201737F}"/>
              </a:ext>
            </a:extLst>
          </p:cNvPr>
          <p:cNvSpPr txBox="1">
            <a:spLocks/>
          </p:cNvSpPr>
          <p:nvPr/>
        </p:nvSpPr>
        <p:spPr>
          <a:xfrm>
            <a:off x="8779791" y="5832275"/>
            <a:ext cx="841720" cy="253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HKCD001</a:t>
            </a:r>
          </a:p>
        </p:txBody>
      </p:sp>
    </p:spTree>
    <p:extLst>
      <p:ext uri="{BB962C8B-B14F-4D97-AF65-F5344CB8AC3E}">
        <p14:creationId xmlns:p14="http://schemas.microsoft.com/office/powerpoint/2010/main" val="934013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562D4-B620-46C5-8050-5F29698E3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666D5-FC0D-4EB3-9428-BDC4E29D877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We have </a:t>
            </a:r>
            <a:r>
              <a:rPr lang="en-US" b="1" dirty="0"/>
              <a:t>experience</a:t>
            </a:r>
            <a:r>
              <a:rPr lang="en-US" dirty="0"/>
              <a:t> in Electric Vehicle Charging-  and Energy Storage System</a:t>
            </a:r>
          </a:p>
          <a:p>
            <a:endParaRPr lang="en-US" dirty="0"/>
          </a:p>
          <a:p>
            <a:r>
              <a:rPr lang="en-US" dirty="0"/>
              <a:t>Our </a:t>
            </a:r>
            <a:r>
              <a:rPr lang="en-US" b="1" dirty="0"/>
              <a:t>Portfolio</a:t>
            </a:r>
            <a:r>
              <a:rPr lang="en-US" dirty="0"/>
              <a:t> covers the entire range needed for </a:t>
            </a:r>
            <a:r>
              <a:rPr lang="en-US" b="1" dirty="0"/>
              <a:t>EVC and ES Systems</a:t>
            </a:r>
            <a:r>
              <a:rPr lang="en-US" dirty="0"/>
              <a:t> to:</a:t>
            </a:r>
          </a:p>
          <a:p>
            <a:pPr lvl="1"/>
            <a:r>
              <a:rPr lang="en-US" dirty="0"/>
              <a:t>Secure Switching</a:t>
            </a:r>
          </a:p>
          <a:p>
            <a:pPr lvl="1"/>
            <a:r>
              <a:rPr lang="en-US" dirty="0"/>
              <a:t>Protecting</a:t>
            </a:r>
          </a:p>
          <a:p>
            <a:pPr lvl="1"/>
            <a:r>
              <a:rPr lang="en-US" dirty="0"/>
              <a:t>Measuring </a:t>
            </a:r>
          </a:p>
          <a:p>
            <a:pPr lvl="1"/>
            <a:r>
              <a:rPr lang="en-US" dirty="0"/>
              <a:t>Filtering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are working with the </a:t>
            </a:r>
            <a:r>
              <a:rPr lang="en-US" b="1" dirty="0"/>
              <a:t>leading manufacturers </a:t>
            </a:r>
            <a:r>
              <a:rPr lang="en-US" dirty="0"/>
              <a:t>of Charging and Energy Storage Systems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1727FD-54F8-4EF1-8AAB-D6D0FE6C67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Key Take-aways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705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56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C5FFF9-1B21-4628-BA7F-1FEB02884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D91F07-599F-45DD-B6A4-4B5D7CBA792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is the </a:t>
            </a:r>
            <a:r>
              <a:rPr lang="en-US" dirty="0" err="1"/>
              <a:t>leadtime</a:t>
            </a:r>
            <a:r>
              <a:rPr lang="en-US" dirty="0"/>
              <a:t> on that remarkable HF187F(955)? 	A: 15 weeks production </a:t>
            </a:r>
            <a:r>
              <a:rPr lang="en-US" dirty="0" err="1"/>
              <a:t>leadtime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you have free samples available of the HF187F(955)? 	A: Yes, samples are available from 								stock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Are </a:t>
            </a:r>
            <a:r>
              <a:rPr lang="en-US" dirty="0"/>
              <a:t>further developments planned for the EV market 		A: Yes, Hongfa carefully listens to 								the market and its customers. Get in 								contact with your local sales for 									further information.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is Hongfa reacting to the increasing demand in HV Relays? 	A: Hongfa continuously  										invests in new capacity.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31911-8E38-4BCE-ADD8-DDB82666E1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 Questions / Answers</a:t>
            </a:r>
          </a:p>
        </p:txBody>
      </p:sp>
    </p:spTree>
    <p:extLst>
      <p:ext uri="{BB962C8B-B14F-4D97-AF65-F5344CB8AC3E}">
        <p14:creationId xmlns:p14="http://schemas.microsoft.com/office/powerpoint/2010/main" val="356464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1CD23-B8A4-4455-9E24-0698413A73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Hongfa is a leading company in global relay industry, founded in 1984.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CEF215-1860-4FD3-80BF-A4416811724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557866"/>
            <a:ext cx="5414282" cy="475403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Hongfa provides multiple products such as relays, low voltage devices, high and low voltage panels, connectors, capacitors, precision parts and automation equipment. </a:t>
            </a:r>
          </a:p>
          <a:p>
            <a:endParaRPr lang="en-US" dirty="0"/>
          </a:p>
          <a:p>
            <a:r>
              <a:rPr lang="en-US" dirty="0"/>
              <a:t>With more than 30 subsidiaries, it has established three R&amp;D and production bases in Xiamen, Zhangzhou, Eastern and Western China, leveraging the advantages of the entire industrial chain of relays and associated products.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83AED2-F3D5-4546-BFD1-A048BB88A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About Hongfa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F7132A1-9172-4200-986C-A6225863B9BA}"/>
              </a:ext>
            </a:extLst>
          </p:cNvPr>
          <p:cNvGrpSpPr/>
          <p:nvPr/>
        </p:nvGrpSpPr>
        <p:grpSpPr>
          <a:xfrm>
            <a:off x="6095999" y="1732490"/>
            <a:ext cx="6035041" cy="3019520"/>
            <a:chOff x="1198544" y="1942093"/>
            <a:chExt cx="16487574" cy="7854327"/>
          </a:xfrm>
        </p:grpSpPr>
        <p:grpSp>
          <p:nvGrpSpPr>
            <p:cNvPr id="30" name="组合 1">
              <a:extLst>
                <a:ext uri="{FF2B5EF4-FFF2-40B4-BE49-F238E27FC236}">
                  <a16:creationId xmlns:a16="http://schemas.microsoft.com/office/drawing/2014/main" id="{E985870C-C686-4292-8531-08B3C9234E34}"/>
                </a:ext>
              </a:extLst>
            </p:cNvPr>
            <p:cNvGrpSpPr/>
            <p:nvPr/>
          </p:nvGrpSpPr>
          <p:grpSpPr>
            <a:xfrm>
              <a:off x="2332377" y="2656114"/>
              <a:ext cx="14679279" cy="6569385"/>
              <a:chOff x="1360821" y="3436523"/>
              <a:chExt cx="15559583" cy="6063075"/>
            </a:xfrm>
          </p:grpSpPr>
          <p:sp>
            <p:nvSpPr>
              <p:cNvPr id="31" name="矩形 148">
                <a:extLst>
                  <a:ext uri="{FF2B5EF4-FFF2-40B4-BE49-F238E27FC236}">
                    <a16:creationId xmlns:a16="http://schemas.microsoft.com/office/drawing/2014/main" id="{155B3CCA-538B-4E87-B5F7-B9DADA7515E0}"/>
                  </a:ext>
                </a:extLst>
              </p:cNvPr>
              <p:cNvSpPr/>
              <p:nvPr/>
            </p:nvSpPr>
            <p:spPr>
              <a:xfrm rot="10800000">
                <a:off x="11167303" y="3436523"/>
                <a:ext cx="5753101" cy="6063074"/>
              </a:xfrm>
              <a:prstGeom prst="rect">
                <a:avLst/>
              </a:prstGeom>
              <a:gradFill>
                <a:gsLst>
                  <a:gs pos="0">
                    <a:srgbClr val="15579D">
                      <a:lumMod val="5000"/>
                      <a:lumOff val="95000"/>
                      <a:alpha val="0"/>
                    </a:srgbClr>
                  </a:gs>
                  <a:gs pos="40000">
                    <a:srgbClr val="37CBFF">
                      <a:alpha val="2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149">
                <a:extLst>
                  <a:ext uri="{FF2B5EF4-FFF2-40B4-BE49-F238E27FC236}">
                    <a16:creationId xmlns:a16="http://schemas.microsoft.com/office/drawing/2014/main" id="{39412EA1-E090-40FB-871A-812B736B77E6}"/>
                  </a:ext>
                </a:extLst>
              </p:cNvPr>
              <p:cNvSpPr/>
              <p:nvPr/>
            </p:nvSpPr>
            <p:spPr>
              <a:xfrm rot="10800000">
                <a:off x="7169321" y="3436524"/>
                <a:ext cx="3997988" cy="6063074"/>
              </a:xfrm>
              <a:prstGeom prst="rect">
                <a:avLst/>
              </a:prstGeom>
              <a:gradFill>
                <a:gsLst>
                  <a:gs pos="0">
                    <a:srgbClr val="15579D">
                      <a:lumMod val="5000"/>
                      <a:lumOff val="95000"/>
                      <a:alpha val="0"/>
                    </a:srgbClr>
                  </a:gs>
                  <a:gs pos="40000">
                    <a:srgbClr val="89E0FF">
                      <a:alpha val="2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150">
                <a:extLst>
                  <a:ext uri="{FF2B5EF4-FFF2-40B4-BE49-F238E27FC236}">
                    <a16:creationId xmlns:a16="http://schemas.microsoft.com/office/drawing/2014/main" id="{6400150F-CB32-446A-AA02-8356331A7074}"/>
                  </a:ext>
                </a:extLst>
              </p:cNvPr>
              <p:cNvSpPr/>
              <p:nvPr/>
            </p:nvSpPr>
            <p:spPr>
              <a:xfrm rot="10800000">
                <a:off x="1360821" y="3436524"/>
                <a:ext cx="5808490" cy="6063074"/>
              </a:xfrm>
              <a:prstGeom prst="rect">
                <a:avLst/>
              </a:prstGeom>
              <a:gradFill>
                <a:gsLst>
                  <a:gs pos="0">
                    <a:srgbClr val="15579D">
                      <a:alpha val="0"/>
                      <a:lumMod val="5000"/>
                      <a:lumOff val="95000"/>
                    </a:srgbClr>
                  </a:gs>
                  <a:gs pos="40000">
                    <a:srgbClr val="37CBFF">
                      <a:alpha val="2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4" name="组合 12">
              <a:extLst>
                <a:ext uri="{FF2B5EF4-FFF2-40B4-BE49-F238E27FC236}">
                  <a16:creationId xmlns:a16="http://schemas.microsoft.com/office/drawing/2014/main" id="{0956ED4A-5E8A-4646-AE47-BCF44AB2BC0F}"/>
                </a:ext>
              </a:extLst>
            </p:cNvPr>
            <p:cNvGrpSpPr/>
            <p:nvPr/>
          </p:nvGrpSpPr>
          <p:grpSpPr>
            <a:xfrm>
              <a:off x="1198546" y="2218831"/>
              <a:ext cx="16487572" cy="7577589"/>
              <a:chOff x="198132" y="2484113"/>
              <a:chExt cx="16487572" cy="7577589"/>
            </a:xfrm>
          </p:grpSpPr>
          <p:grpSp>
            <p:nvGrpSpPr>
              <p:cNvPr id="35" name="组合 10">
                <a:extLst>
                  <a:ext uri="{FF2B5EF4-FFF2-40B4-BE49-F238E27FC236}">
                    <a16:creationId xmlns:a16="http://schemas.microsoft.com/office/drawing/2014/main" id="{C1FEC86A-7815-4B7D-8C09-1ED1EA13B1B9}"/>
                  </a:ext>
                </a:extLst>
              </p:cNvPr>
              <p:cNvGrpSpPr/>
              <p:nvPr/>
            </p:nvGrpSpPr>
            <p:grpSpPr>
              <a:xfrm>
                <a:off x="198132" y="2484113"/>
                <a:ext cx="16487572" cy="7577589"/>
                <a:chOff x="198132" y="2484113"/>
                <a:chExt cx="16487572" cy="7577589"/>
              </a:xfrm>
            </p:grpSpPr>
            <p:graphicFrame>
              <p:nvGraphicFramePr>
                <p:cNvPr id="37" name="图表 27">
                  <a:extLst>
                    <a:ext uri="{FF2B5EF4-FFF2-40B4-BE49-F238E27FC236}">
                      <a16:creationId xmlns:a16="http://schemas.microsoft.com/office/drawing/2014/main" id="{D4B7F5B5-52CA-4DA4-BD19-06FF5731769F}"/>
                    </a:ext>
                  </a:extLst>
                </p:cNvPr>
                <p:cNvGraphicFramePr/>
                <p:nvPr/>
              </p:nvGraphicFramePr>
              <p:xfrm>
                <a:off x="198132" y="2639883"/>
                <a:ext cx="15905468" cy="742181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38" name="TextBox 25">
                  <a:extLst>
                    <a:ext uri="{FF2B5EF4-FFF2-40B4-BE49-F238E27FC236}">
                      <a16:creationId xmlns:a16="http://schemas.microsoft.com/office/drawing/2014/main" id="{6E1F8358-8B9D-487C-9721-E418458173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072850" y="2484113"/>
                  <a:ext cx="3612854" cy="742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CE1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2.3billion USD</a:t>
                  </a:r>
                  <a:endPara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E1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36" name="TextBox 25">
                <a:extLst>
                  <a:ext uri="{FF2B5EF4-FFF2-40B4-BE49-F238E27FC236}">
                    <a16:creationId xmlns:a16="http://schemas.microsoft.com/office/drawing/2014/main" id="{1EAEC304-EC80-4C2D-B4E5-D99FEB0CD2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59785" y="3152230"/>
                <a:ext cx="2991282" cy="118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8B43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2.0billion USD</a:t>
                </a:r>
              </a:p>
            </p:txBody>
          </p:sp>
        </p:grpSp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C4EEC700-1E9A-4B0A-8670-8A2ACEB62672}"/>
                </a:ext>
              </a:extLst>
            </p:cNvPr>
            <p:cNvSpPr txBox="1"/>
            <p:nvPr/>
          </p:nvSpPr>
          <p:spPr>
            <a:xfrm>
              <a:off x="1198544" y="1942093"/>
              <a:ext cx="8176576" cy="60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CE1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Group Revenue Growth Trend</a:t>
              </a:r>
            </a:p>
          </p:txBody>
        </p:sp>
        <p:sp>
          <p:nvSpPr>
            <p:cNvPr id="40" name="矩形 6">
              <a:extLst>
                <a:ext uri="{FF2B5EF4-FFF2-40B4-BE49-F238E27FC236}">
                  <a16:creationId xmlns:a16="http://schemas.microsoft.com/office/drawing/2014/main" id="{95D20F57-E725-4662-B6BD-5C1E25375A23}"/>
                </a:ext>
              </a:extLst>
            </p:cNvPr>
            <p:cNvSpPr/>
            <p:nvPr/>
          </p:nvSpPr>
          <p:spPr>
            <a:xfrm>
              <a:off x="2822092" y="3613612"/>
              <a:ext cx="9459709" cy="2276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8B43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Hongfa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8B43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has been developing at a high speed for more than 30 years, and its economic growth has always maintained a good development trend.</a:t>
              </a:r>
              <a:endParaRPr kumimoji="0" lang="en-US" altLang="zh-CN" sz="1000" b="0" i="0" u="none" strike="sngStrike" kern="1200" cap="none" spc="-150" normalizeH="0" baseline="0" noProof="0" dirty="0">
                <a:ln>
                  <a:noFill/>
                </a:ln>
                <a:solidFill>
                  <a:srgbClr val="F8B43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B33DAC9E-B84C-4E82-9E8C-AEEC02F86FCC}"/>
              </a:ext>
            </a:extLst>
          </p:cNvPr>
          <p:cNvGrpSpPr/>
          <p:nvPr/>
        </p:nvGrpSpPr>
        <p:grpSpPr>
          <a:xfrm>
            <a:off x="6191009" y="5243743"/>
            <a:ext cx="5793846" cy="846339"/>
            <a:chOff x="3920107" y="7402096"/>
            <a:chExt cx="19640984" cy="2105888"/>
          </a:xfrm>
        </p:grpSpPr>
        <p:sp>
          <p:nvSpPr>
            <p:cNvPr id="75" name="矩形 43">
              <a:extLst>
                <a:ext uri="{FF2B5EF4-FFF2-40B4-BE49-F238E27FC236}">
                  <a16:creationId xmlns:a16="http://schemas.microsoft.com/office/drawing/2014/main" id="{41115698-8E66-4A38-B53D-B618A9C681A6}"/>
                </a:ext>
              </a:extLst>
            </p:cNvPr>
            <p:cNvSpPr/>
            <p:nvPr/>
          </p:nvSpPr>
          <p:spPr>
            <a:xfrm>
              <a:off x="3920107" y="7463747"/>
              <a:ext cx="19477038" cy="2044237"/>
            </a:xfrm>
            <a:prstGeom prst="rect">
              <a:avLst/>
            </a:prstGeom>
            <a:solidFill>
              <a:srgbClr val="161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6" name="组合 176">
              <a:extLst>
                <a:ext uri="{FF2B5EF4-FFF2-40B4-BE49-F238E27FC236}">
                  <a16:creationId xmlns:a16="http://schemas.microsoft.com/office/drawing/2014/main" id="{D3117A63-469F-4B56-95F7-0572AAA411D3}"/>
                </a:ext>
              </a:extLst>
            </p:cNvPr>
            <p:cNvGrpSpPr/>
            <p:nvPr/>
          </p:nvGrpSpPr>
          <p:grpSpPr>
            <a:xfrm>
              <a:off x="3920107" y="7402096"/>
              <a:ext cx="19640984" cy="2105888"/>
              <a:chOff x="-12700" y="8866911"/>
              <a:chExt cx="19640984" cy="2105888"/>
            </a:xfrm>
          </p:grpSpPr>
          <p:sp>
            <p:nvSpPr>
              <p:cNvPr id="77" name="矩形 177">
                <a:extLst>
                  <a:ext uri="{FF2B5EF4-FFF2-40B4-BE49-F238E27FC236}">
                    <a16:creationId xmlns:a16="http://schemas.microsoft.com/office/drawing/2014/main" id="{15AFF443-0B8B-40B3-BA82-DA149200AF49}"/>
                  </a:ext>
                </a:extLst>
              </p:cNvPr>
              <p:cNvSpPr/>
              <p:nvPr/>
            </p:nvSpPr>
            <p:spPr>
              <a:xfrm>
                <a:off x="-12700" y="8928562"/>
                <a:ext cx="19477038" cy="2044237"/>
              </a:xfrm>
              <a:prstGeom prst="rect">
                <a:avLst/>
              </a:prstGeom>
              <a:solidFill>
                <a:srgbClr val="161F3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78" name="组合 178">
                <a:extLst>
                  <a:ext uri="{FF2B5EF4-FFF2-40B4-BE49-F238E27FC236}">
                    <a16:creationId xmlns:a16="http://schemas.microsoft.com/office/drawing/2014/main" id="{D6EBC115-97CE-4B3A-8EF4-208693A8F7D0}"/>
                  </a:ext>
                </a:extLst>
              </p:cNvPr>
              <p:cNvGrpSpPr/>
              <p:nvPr/>
            </p:nvGrpSpPr>
            <p:grpSpPr>
              <a:xfrm>
                <a:off x="17300651" y="8898848"/>
                <a:ext cx="2327633" cy="1288584"/>
                <a:chOff x="10649346" y="4342011"/>
                <a:chExt cx="1482592" cy="972424"/>
              </a:xfrm>
            </p:grpSpPr>
            <p:pic>
              <p:nvPicPr>
                <p:cNvPr id="98" name="图片 198">
                  <a:extLst>
                    <a:ext uri="{FF2B5EF4-FFF2-40B4-BE49-F238E27FC236}">
                      <a16:creationId xmlns:a16="http://schemas.microsoft.com/office/drawing/2014/main" id="{83B2F2E0-3185-4C88-AC35-0B5C17D07F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/>
                <a:srcRect/>
                <a:stretch>
                  <a:fillRect/>
                </a:stretch>
              </p:blipFill>
              <p:spPr>
                <a:xfrm>
                  <a:off x="10649346" y="4342011"/>
                  <a:ext cx="1386258" cy="972424"/>
                </a:xfrm>
                <a:prstGeom prst="rect">
                  <a:avLst/>
                </a:prstGeom>
              </p:spPr>
            </p:pic>
            <p:sp>
              <p:nvSpPr>
                <p:cNvPr id="99" name="TextBox 7">
                  <a:extLst>
                    <a:ext uri="{FF2B5EF4-FFF2-40B4-BE49-F238E27FC236}">
                      <a16:creationId xmlns:a16="http://schemas.microsoft.com/office/drawing/2014/main" id="{89A16CC1-AA44-478E-B2D8-22D69FDF3675}"/>
                    </a:ext>
                  </a:extLst>
                </p:cNvPr>
                <p:cNvSpPr txBox="1"/>
                <p:nvPr/>
              </p:nvSpPr>
              <p:spPr>
                <a:xfrm>
                  <a:off x="10658795" y="4376948"/>
                  <a:ext cx="1473143" cy="606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India</a:t>
                  </a:r>
                  <a:r>
                    <a:rPr kumimoji="0" lang="zh-CN" altLang="en-US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、</a:t>
                  </a:r>
                  <a:r>
                    <a:rPr kumimoji="0" lang="en-US" altLang="zh-CN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Korea</a:t>
                  </a:r>
                  <a:r>
                    <a:rPr kumimoji="0" lang="zh-CN" altLang="en-US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、</a:t>
                  </a:r>
                  <a:r>
                    <a:rPr kumimoji="0" lang="en-US" altLang="zh-CN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Philippines</a:t>
                  </a:r>
                  <a:r>
                    <a:rPr kumimoji="0" lang="zh-CN" altLang="en-US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、</a:t>
                  </a:r>
                  <a:r>
                    <a:rPr kumimoji="0" lang="en-US" altLang="zh-CN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Turkey</a:t>
                  </a:r>
                  <a:r>
                    <a:rPr kumimoji="0" lang="zh-CN" altLang="en-US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、</a:t>
                  </a:r>
                  <a:r>
                    <a:rPr kumimoji="0" lang="en-US" altLang="zh-CN" sz="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Brazil</a:t>
                  </a:r>
                  <a:endParaRPr kumimoji="0" lang="zh-CN" altLang="en-US" sz="5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79" name="组合 179">
                <a:extLst>
                  <a:ext uri="{FF2B5EF4-FFF2-40B4-BE49-F238E27FC236}">
                    <a16:creationId xmlns:a16="http://schemas.microsoft.com/office/drawing/2014/main" id="{BCF657CA-33D7-497E-8004-6F03CF9DA332}"/>
                  </a:ext>
                </a:extLst>
              </p:cNvPr>
              <p:cNvGrpSpPr/>
              <p:nvPr/>
            </p:nvGrpSpPr>
            <p:grpSpPr>
              <a:xfrm>
                <a:off x="-1" y="10201718"/>
                <a:ext cx="17271213" cy="689238"/>
                <a:chOff x="-33884" y="-483522"/>
                <a:chExt cx="10803910" cy="431441"/>
              </a:xfrm>
            </p:grpSpPr>
            <p:sp>
              <p:nvSpPr>
                <p:cNvPr id="89" name="TextBox 7">
                  <a:extLst>
                    <a:ext uri="{FF2B5EF4-FFF2-40B4-BE49-F238E27FC236}">
                      <a16:creationId xmlns:a16="http://schemas.microsoft.com/office/drawing/2014/main" id="{7DAB3715-05DD-4194-8AC3-30664BA77085}"/>
                    </a:ext>
                  </a:extLst>
                </p:cNvPr>
                <p:cNvSpPr txBox="1"/>
                <p:nvPr/>
              </p:nvSpPr>
              <p:spPr>
                <a:xfrm>
                  <a:off x="-33884" y="-483522"/>
                  <a:ext cx="1152323" cy="431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Xiamen(HQ)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0" name="TextBox 7">
                  <a:extLst>
                    <a:ext uri="{FF2B5EF4-FFF2-40B4-BE49-F238E27FC236}">
                      <a16:creationId xmlns:a16="http://schemas.microsoft.com/office/drawing/2014/main" id="{98465DA5-4E41-4199-8F54-CC8261BFBED7}"/>
                    </a:ext>
                  </a:extLst>
                </p:cNvPr>
                <p:cNvSpPr txBox="1"/>
                <p:nvPr/>
              </p:nvSpPr>
              <p:spPr>
                <a:xfrm>
                  <a:off x="7216642" y="-483522"/>
                  <a:ext cx="1145214" cy="2876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Shanghai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1" name="TextBox 7">
                  <a:extLst>
                    <a:ext uri="{FF2B5EF4-FFF2-40B4-BE49-F238E27FC236}">
                      <a16:creationId xmlns:a16="http://schemas.microsoft.com/office/drawing/2014/main" id="{A11EF721-A485-4341-92B0-A50CF5E3B36C}"/>
                    </a:ext>
                  </a:extLst>
                </p:cNvPr>
                <p:cNvSpPr txBox="1"/>
                <p:nvPr/>
              </p:nvSpPr>
              <p:spPr>
                <a:xfrm>
                  <a:off x="6005448" y="-483522"/>
                  <a:ext cx="1152323" cy="2876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Beijing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2" name="TextBox 7">
                  <a:extLst>
                    <a:ext uri="{FF2B5EF4-FFF2-40B4-BE49-F238E27FC236}">
                      <a16:creationId xmlns:a16="http://schemas.microsoft.com/office/drawing/2014/main" id="{3A848992-BE76-40B8-B79F-56D51CDE0743}"/>
                    </a:ext>
                  </a:extLst>
                </p:cNvPr>
                <p:cNvSpPr txBox="1"/>
                <p:nvPr/>
              </p:nvSpPr>
              <p:spPr>
                <a:xfrm>
                  <a:off x="8420726" y="-483522"/>
                  <a:ext cx="1145212" cy="2876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Sichuan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3" name="TextBox 7">
                  <a:extLst>
                    <a:ext uri="{FF2B5EF4-FFF2-40B4-BE49-F238E27FC236}">
                      <a16:creationId xmlns:a16="http://schemas.microsoft.com/office/drawing/2014/main" id="{E8B279A4-848C-4A4C-BA1B-3E5EADD1E475}"/>
                    </a:ext>
                  </a:extLst>
                </p:cNvPr>
                <p:cNvSpPr txBox="1"/>
                <p:nvPr/>
              </p:nvSpPr>
              <p:spPr>
                <a:xfrm>
                  <a:off x="4796487" y="-483522"/>
                  <a:ext cx="1150090" cy="431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Hong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Kong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4" name="TextBox 7">
                  <a:extLst>
                    <a:ext uri="{FF2B5EF4-FFF2-40B4-BE49-F238E27FC236}">
                      <a16:creationId xmlns:a16="http://schemas.microsoft.com/office/drawing/2014/main" id="{5DB0A20C-5A47-4144-921F-1F8AA6C5BDB8}"/>
                    </a:ext>
                  </a:extLst>
                </p:cNvPr>
                <p:cNvSpPr txBox="1"/>
                <p:nvPr/>
              </p:nvSpPr>
              <p:spPr>
                <a:xfrm>
                  <a:off x="3544005" y="-483522"/>
                  <a:ext cx="1208961" cy="2876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KG </a:t>
                  </a:r>
                  <a:r>
                    <a:rPr kumimoji="0" lang="en-US" altLang="zh-CN" sz="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Techn</a:t>
                  </a: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.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5" name="TextBox 7">
                  <a:extLst>
                    <a:ext uri="{FF2B5EF4-FFF2-40B4-BE49-F238E27FC236}">
                      <a16:creationId xmlns:a16="http://schemas.microsoft.com/office/drawing/2014/main" id="{9D90608A-7503-4ACD-8E79-B99A859F6AA7}"/>
                    </a:ext>
                  </a:extLst>
                </p:cNvPr>
                <p:cNvSpPr txBox="1"/>
                <p:nvPr/>
              </p:nvSpPr>
              <p:spPr>
                <a:xfrm>
                  <a:off x="1177310" y="-483522"/>
                  <a:ext cx="1152323" cy="431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Hongfa</a:t>
                  </a: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 Europe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6" name="TextBox 7">
                  <a:extLst>
                    <a:ext uri="{FF2B5EF4-FFF2-40B4-BE49-F238E27FC236}">
                      <a16:creationId xmlns:a16="http://schemas.microsoft.com/office/drawing/2014/main" id="{A9DED6A5-75D7-4478-9286-665890F28D12}"/>
                    </a:ext>
                  </a:extLst>
                </p:cNvPr>
                <p:cNvSpPr txBox="1"/>
                <p:nvPr/>
              </p:nvSpPr>
              <p:spPr>
                <a:xfrm>
                  <a:off x="2329633" y="-483522"/>
                  <a:ext cx="1206429" cy="431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 </a:t>
                  </a:r>
                  <a:r>
                    <a:rPr kumimoji="0" lang="en-US" altLang="zh-CN" sz="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Hongfa</a:t>
                  </a: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 America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97" name="TextBox 7">
                  <a:extLst>
                    <a:ext uri="{FF2B5EF4-FFF2-40B4-BE49-F238E27FC236}">
                      <a16:creationId xmlns:a16="http://schemas.microsoft.com/office/drawing/2014/main" id="{9FF709F8-32CE-4B36-82D1-F2EC3D1B0F77}"/>
                    </a:ext>
                  </a:extLst>
                </p:cNvPr>
                <p:cNvSpPr txBox="1"/>
                <p:nvPr/>
              </p:nvSpPr>
              <p:spPr>
                <a:xfrm>
                  <a:off x="9624810" y="-483522"/>
                  <a:ext cx="1145216" cy="2876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Zhejiang</a:t>
                  </a:r>
                  <a:endParaRPr kumimoji="0" lang="zh-CN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pic>
            <p:nvPicPr>
              <p:cNvPr id="80" name="图片 180">
                <a:extLst>
                  <a:ext uri="{FF2B5EF4-FFF2-40B4-BE49-F238E27FC236}">
                    <a16:creationId xmlns:a16="http://schemas.microsoft.com/office/drawing/2014/main" id="{0B97BF3F-39C7-4DED-B380-605647F01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5789690" y="8874885"/>
                <a:ext cx="1834493" cy="1284677"/>
              </a:xfrm>
              <a:prstGeom prst="rect">
                <a:avLst/>
              </a:prstGeom>
            </p:spPr>
          </p:pic>
          <p:pic>
            <p:nvPicPr>
              <p:cNvPr id="81" name="图片 181">
                <a:extLst>
                  <a:ext uri="{FF2B5EF4-FFF2-40B4-BE49-F238E27FC236}">
                    <a16:creationId xmlns:a16="http://schemas.microsoft.com/office/drawing/2014/main" id="{E0916896-E3E9-4AAA-A7F9-10EE58D12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0" y="8866911"/>
                <a:ext cx="1842111" cy="1292651"/>
              </a:xfrm>
              <a:prstGeom prst="rect">
                <a:avLst/>
              </a:prstGeom>
            </p:spPr>
          </p:pic>
          <p:pic>
            <p:nvPicPr>
              <p:cNvPr id="82" name="图片 182">
                <a:extLst>
                  <a:ext uri="{FF2B5EF4-FFF2-40B4-BE49-F238E27FC236}">
                    <a16:creationId xmlns:a16="http://schemas.microsoft.com/office/drawing/2014/main" id="{3C58AA4F-CB55-4CD5-ABB3-4149EE3B2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11590747" y="8866911"/>
                <a:ext cx="1830746" cy="1284676"/>
              </a:xfrm>
              <a:prstGeom prst="rect">
                <a:avLst/>
              </a:prstGeom>
            </p:spPr>
          </p:pic>
          <p:pic>
            <p:nvPicPr>
              <p:cNvPr id="83" name="图片 183">
                <a:extLst>
                  <a:ext uri="{FF2B5EF4-FFF2-40B4-BE49-F238E27FC236}">
                    <a16:creationId xmlns:a16="http://schemas.microsoft.com/office/drawing/2014/main" id="{411154F4-E22F-4D45-B75A-70AD073F8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13515606" y="8866911"/>
                <a:ext cx="1830746" cy="1284676"/>
              </a:xfrm>
              <a:prstGeom prst="rect">
                <a:avLst/>
              </a:prstGeom>
            </p:spPr>
          </p:pic>
          <p:pic>
            <p:nvPicPr>
              <p:cNvPr id="84" name="图片 184">
                <a:extLst>
                  <a:ext uri="{FF2B5EF4-FFF2-40B4-BE49-F238E27FC236}">
                    <a16:creationId xmlns:a16="http://schemas.microsoft.com/office/drawing/2014/main" id="{C9D06CA9-C42C-4585-A776-1F120FC10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/>
              <a:stretch>
                <a:fillRect/>
              </a:stretch>
            </p:blipFill>
            <p:spPr>
              <a:xfrm>
                <a:off x="15440467" y="8866911"/>
                <a:ext cx="1830746" cy="1284676"/>
              </a:xfrm>
              <a:prstGeom prst="rect">
                <a:avLst/>
              </a:prstGeom>
            </p:spPr>
          </p:pic>
          <p:pic>
            <p:nvPicPr>
              <p:cNvPr id="85" name="图片 185">
                <a:extLst>
                  <a:ext uri="{FF2B5EF4-FFF2-40B4-BE49-F238E27FC236}">
                    <a16:creationId xmlns:a16="http://schemas.microsoft.com/office/drawing/2014/main" id="{0C9D62C8-204E-4BB0-BA09-CE6D38E64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/>
              <a:stretch>
                <a:fillRect/>
              </a:stretch>
            </p:blipFill>
            <p:spPr>
              <a:xfrm>
                <a:off x="7725914" y="8866911"/>
                <a:ext cx="1834494" cy="12873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图片 186">
                <a:extLst>
                  <a:ext uri="{FF2B5EF4-FFF2-40B4-BE49-F238E27FC236}">
                    <a16:creationId xmlns:a16="http://schemas.microsoft.com/office/drawing/2014/main" id="{BEA453F6-E5BD-4F33-9330-97430D8A8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/>
              <a:stretch>
                <a:fillRect/>
              </a:stretch>
            </p:blipFill>
            <p:spPr>
              <a:xfrm>
                <a:off x="1936224" y="8866911"/>
                <a:ext cx="1842111" cy="1292651"/>
              </a:xfrm>
              <a:prstGeom prst="rect">
                <a:avLst/>
              </a:prstGeom>
            </p:spPr>
          </p:pic>
          <p:pic>
            <p:nvPicPr>
              <p:cNvPr id="87" name="图片 187">
                <a:extLst>
                  <a:ext uri="{FF2B5EF4-FFF2-40B4-BE49-F238E27FC236}">
                    <a16:creationId xmlns:a16="http://schemas.microsoft.com/office/drawing/2014/main" id="{C96E534B-C301-4572-9618-1649312A9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/>
              <a:stretch>
                <a:fillRect/>
              </a:stretch>
            </p:blipFill>
            <p:spPr>
              <a:xfrm>
                <a:off x="3872448" y="8866911"/>
                <a:ext cx="1834493" cy="1287306"/>
              </a:xfrm>
              <a:prstGeom prst="rect">
                <a:avLst/>
              </a:prstGeom>
            </p:spPr>
          </p:pic>
          <p:pic>
            <p:nvPicPr>
              <p:cNvPr id="88" name="图片 188">
                <a:extLst>
                  <a:ext uri="{FF2B5EF4-FFF2-40B4-BE49-F238E27FC236}">
                    <a16:creationId xmlns:a16="http://schemas.microsoft.com/office/drawing/2014/main" id="{4AEA3262-73A5-4C29-BB70-599691DDA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4522" y="8870763"/>
                <a:ext cx="1842198" cy="1288800"/>
              </a:xfrm>
              <a:prstGeom prst="rect">
                <a:avLst/>
              </a:prstGeom>
            </p:spPr>
          </p:pic>
        </p:grpSp>
      </p:grpSp>
      <p:sp>
        <p:nvSpPr>
          <p:cNvPr id="101" name="TextBox 7">
            <a:extLst>
              <a:ext uri="{FF2B5EF4-FFF2-40B4-BE49-F238E27FC236}">
                <a16:creationId xmlns:a16="http://schemas.microsoft.com/office/drawing/2014/main" id="{6898FA03-0AF9-4AF9-BAB9-14A3C07070FC}"/>
              </a:ext>
            </a:extLst>
          </p:cNvPr>
          <p:cNvSpPr txBox="1"/>
          <p:nvPr/>
        </p:nvSpPr>
        <p:spPr>
          <a:xfrm>
            <a:off x="6096000" y="4923783"/>
            <a:ext cx="2992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4CE1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Sales &amp; Support Network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90106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4663CF-CEE4-43AD-B65E-83D5E4C130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EV </a:t>
            </a:r>
            <a:r>
              <a:rPr lang="de-DE" dirty="0" err="1"/>
              <a:t>charging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3E78D5-B48E-4D08-8F7E-66FE7F2F4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36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4EDAF5-CB4F-476D-97D4-898A7F7153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Charging Modes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1898D-21E3-4C65-8D7B-7968C4A642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94299" y="1805252"/>
            <a:ext cx="4748168" cy="1871134"/>
          </a:xfrm>
        </p:spPr>
        <p:txBody>
          <a:bodyPr/>
          <a:lstStyle/>
          <a:p>
            <a:r>
              <a:rPr lang="en-GB" sz="1600" dirty="0"/>
              <a:t>Standardized plug-in device, </a:t>
            </a:r>
            <a:r>
              <a:rPr lang="en-GB" sz="1600" dirty="0" err="1"/>
              <a:t>eg.</a:t>
            </a:r>
            <a:r>
              <a:rPr lang="en-GB" sz="1600" dirty="0"/>
              <a:t> a household outlet</a:t>
            </a:r>
          </a:p>
          <a:p>
            <a:r>
              <a:rPr lang="en-GB" sz="1600" dirty="0"/>
              <a:t>In a 1 or 3-phase network</a:t>
            </a:r>
          </a:p>
          <a:p>
            <a:r>
              <a:rPr lang="en-GB" sz="1600" dirty="0"/>
              <a:t>The maximum charging current is 16 A</a:t>
            </a:r>
          </a:p>
          <a:p>
            <a:r>
              <a:rPr lang="en-GB" sz="1600" dirty="0"/>
              <a:t>No communication with vehicle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25E22-905D-43D1-840F-DB4332251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EV Charging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78E5DE6-1936-408F-8BB0-2DEFB17DC0C2}"/>
              </a:ext>
            </a:extLst>
          </p:cNvPr>
          <p:cNvSpPr/>
          <p:nvPr/>
        </p:nvSpPr>
        <p:spPr>
          <a:xfrm>
            <a:off x="-1905" y="1788564"/>
            <a:ext cx="2879609" cy="1871134"/>
          </a:xfrm>
          <a:custGeom>
            <a:avLst/>
            <a:gdLst>
              <a:gd name="connsiteX0" fmla="*/ 0 w 2162350"/>
              <a:gd name="connsiteY0" fmla="*/ 0 h 1871134"/>
              <a:gd name="connsiteX1" fmla="*/ 2162350 w 2162350"/>
              <a:gd name="connsiteY1" fmla="*/ 0 h 1871134"/>
              <a:gd name="connsiteX2" fmla="*/ 2162350 w 2162350"/>
              <a:gd name="connsiteY2" fmla="*/ 1871134 h 1871134"/>
              <a:gd name="connsiteX3" fmla="*/ 0 w 2162350"/>
              <a:gd name="connsiteY3" fmla="*/ 1871134 h 1871134"/>
              <a:gd name="connsiteX4" fmla="*/ 0 w 2162350"/>
              <a:gd name="connsiteY4" fmla="*/ 0 h 1871134"/>
              <a:gd name="connsiteX0" fmla="*/ 0 w 2879609"/>
              <a:gd name="connsiteY0" fmla="*/ 0 h 1871134"/>
              <a:gd name="connsiteX1" fmla="*/ 2879609 w 2879609"/>
              <a:gd name="connsiteY1" fmla="*/ 0 h 1871134"/>
              <a:gd name="connsiteX2" fmla="*/ 2162350 w 2879609"/>
              <a:gd name="connsiteY2" fmla="*/ 1871134 h 1871134"/>
              <a:gd name="connsiteX3" fmla="*/ 0 w 2879609"/>
              <a:gd name="connsiteY3" fmla="*/ 1871134 h 1871134"/>
              <a:gd name="connsiteX4" fmla="*/ 0 w 2879609"/>
              <a:gd name="connsiteY4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609" h="1871134">
                <a:moveTo>
                  <a:pt x="0" y="0"/>
                </a:moveTo>
                <a:lnTo>
                  <a:pt x="2879609" y="0"/>
                </a:lnTo>
                <a:lnTo>
                  <a:pt x="2162350" y="1871134"/>
                </a:lnTo>
                <a:lnTo>
                  <a:pt x="0" y="1871134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44809C-A08A-422E-BBBA-4F4DEEA47BFB}"/>
              </a:ext>
            </a:extLst>
          </p:cNvPr>
          <p:cNvSpPr/>
          <p:nvPr/>
        </p:nvSpPr>
        <p:spPr>
          <a:xfrm>
            <a:off x="-1905" y="4165580"/>
            <a:ext cx="2879609" cy="1871134"/>
          </a:xfrm>
          <a:custGeom>
            <a:avLst/>
            <a:gdLst>
              <a:gd name="connsiteX0" fmla="*/ 0 w 2162350"/>
              <a:gd name="connsiteY0" fmla="*/ 0 h 1871134"/>
              <a:gd name="connsiteX1" fmla="*/ 2162350 w 2162350"/>
              <a:gd name="connsiteY1" fmla="*/ 0 h 1871134"/>
              <a:gd name="connsiteX2" fmla="*/ 2162350 w 2162350"/>
              <a:gd name="connsiteY2" fmla="*/ 1871134 h 1871134"/>
              <a:gd name="connsiteX3" fmla="*/ 0 w 2162350"/>
              <a:gd name="connsiteY3" fmla="*/ 1871134 h 1871134"/>
              <a:gd name="connsiteX4" fmla="*/ 0 w 2162350"/>
              <a:gd name="connsiteY4" fmla="*/ 0 h 1871134"/>
              <a:gd name="connsiteX0" fmla="*/ 0 w 2879609"/>
              <a:gd name="connsiteY0" fmla="*/ 0 h 1871134"/>
              <a:gd name="connsiteX1" fmla="*/ 2879609 w 2879609"/>
              <a:gd name="connsiteY1" fmla="*/ 0 h 1871134"/>
              <a:gd name="connsiteX2" fmla="*/ 2162350 w 2879609"/>
              <a:gd name="connsiteY2" fmla="*/ 1871134 h 1871134"/>
              <a:gd name="connsiteX3" fmla="*/ 0 w 2879609"/>
              <a:gd name="connsiteY3" fmla="*/ 1871134 h 1871134"/>
              <a:gd name="connsiteX4" fmla="*/ 0 w 2879609"/>
              <a:gd name="connsiteY4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609" h="1871134">
                <a:moveTo>
                  <a:pt x="0" y="0"/>
                </a:moveTo>
                <a:lnTo>
                  <a:pt x="2879609" y="0"/>
                </a:lnTo>
                <a:lnTo>
                  <a:pt x="2162350" y="1871134"/>
                </a:lnTo>
                <a:lnTo>
                  <a:pt x="0" y="1871134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3DBE-1963-4000-998F-15F4A5826D1C}"/>
              </a:ext>
            </a:extLst>
          </p:cNvPr>
          <p:cNvSpPr txBox="1">
            <a:spLocks/>
          </p:cNvSpPr>
          <p:nvPr/>
        </p:nvSpPr>
        <p:spPr>
          <a:xfrm>
            <a:off x="2886524" y="4165579"/>
            <a:ext cx="4748167" cy="1871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1600" dirty="0"/>
              <a:t>The charging cable is protected by IC-CPD (In-Cable Control and protective Device). 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Protect against fault currents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Communicates with the vehicle. 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The maximum charging current is 1ph 16A, 3ph 32A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3EBE80-6EBA-40FD-B84C-0FCC14B5CA22}"/>
              </a:ext>
            </a:extLst>
          </p:cNvPr>
          <p:cNvSpPr txBox="1">
            <a:spLocks/>
          </p:cNvSpPr>
          <p:nvPr/>
        </p:nvSpPr>
        <p:spPr>
          <a:xfrm rot="16200000">
            <a:off x="-711974" y="2498633"/>
            <a:ext cx="1871134" cy="450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dirty="0">
                <a:solidFill>
                  <a:schemeClr val="bg1"/>
                </a:solidFill>
              </a:rPr>
              <a:t>MODE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5A9659B-D09F-4B21-A7BC-5238FAD3EBC4}"/>
              </a:ext>
            </a:extLst>
          </p:cNvPr>
          <p:cNvSpPr txBox="1">
            <a:spLocks/>
          </p:cNvSpPr>
          <p:nvPr/>
        </p:nvSpPr>
        <p:spPr>
          <a:xfrm rot="16200000">
            <a:off x="-711975" y="4875647"/>
            <a:ext cx="1871136" cy="45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dirty="0">
                <a:solidFill>
                  <a:schemeClr val="bg1"/>
                </a:solidFill>
              </a:rPr>
              <a:t>MODE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6C86E25-6F17-4F46-BA8F-A4123BEECDA0}"/>
              </a:ext>
            </a:extLst>
          </p:cNvPr>
          <p:cNvSpPr txBox="1">
            <a:spLocks/>
          </p:cNvSpPr>
          <p:nvPr/>
        </p:nvSpPr>
        <p:spPr>
          <a:xfrm>
            <a:off x="730121" y="1992385"/>
            <a:ext cx="1430323" cy="1436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1500" dirty="0">
                <a:solidFill>
                  <a:schemeClr val="bg1"/>
                </a:solidFill>
              </a:rPr>
              <a:t>1</a:t>
            </a:r>
            <a:endParaRPr lang="en-GB" sz="11500" dirty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B712A7-E5CC-4381-B4C3-D45E5B0D1D81}"/>
              </a:ext>
            </a:extLst>
          </p:cNvPr>
          <p:cNvSpPr txBox="1">
            <a:spLocks/>
          </p:cNvSpPr>
          <p:nvPr/>
        </p:nvSpPr>
        <p:spPr>
          <a:xfrm>
            <a:off x="722737" y="4455952"/>
            <a:ext cx="1430323" cy="1436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1500" dirty="0">
                <a:solidFill>
                  <a:schemeClr val="bg1"/>
                </a:solidFill>
              </a:rPr>
              <a:t>2</a:t>
            </a:r>
            <a:endParaRPr lang="en-GB" sz="115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FAD2A2-F4F6-4E70-BA90-FC8C27FDAECB}"/>
              </a:ext>
            </a:extLst>
          </p:cNvPr>
          <p:cNvSpPr/>
          <p:nvPr/>
        </p:nvSpPr>
        <p:spPr>
          <a:xfrm>
            <a:off x="7642467" y="1775125"/>
            <a:ext cx="4549532" cy="1871134"/>
          </a:xfrm>
          <a:custGeom>
            <a:avLst/>
            <a:gdLst>
              <a:gd name="connsiteX0" fmla="*/ 717259 w 4549532"/>
              <a:gd name="connsiteY0" fmla="*/ 0 h 1871134"/>
              <a:gd name="connsiteX1" fmla="*/ 1585189 w 4549532"/>
              <a:gd name="connsiteY1" fmla="*/ 0 h 1871134"/>
              <a:gd name="connsiteX2" fmla="*/ 2879609 w 4549532"/>
              <a:gd name="connsiteY2" fmla="*/ 0 h 1871134"/>
              <a:gd name="connsiteX3" fmla="*/ 4549532 w 4549532"/>
              <a:gd name="connsiteY3" fmla="*/ 0 h 1871134"/>
              <a:gd name="connsiteX4" fmla="*/ 4549532 w 4549532"/>
              <a:gd name="connsiteY4" fmla="*/ 68770 h 1871134"/>
              <a:gd name="connsiteX5" fmla="*/ 3016094 w 4549532"/>
              <a:gd name="connsiteY5" fmla="*/ 68770 h 1871134"/>
              <a:gd name="connsiteX6" fmla="*/ 1827469 w 4549532"/>
              <a:gd name="connsiteY6" fmla="*/ 68770 h 1871134"/>
              <a:gd name="connsiteX7" fmla="*/ 1030476 w 4549532"/>
              <a:gd name="connsiteY7" fmla="*/ 68770 h 1871134"/>
              <a:gd name="connsiteX8" fmla="*/ 371840 w 4549532"/>
              <a:gd name="connsiteY8" fmla="*/ 1786972 h 1871134"/>
              <a:gd name="connsiteX9" fmla="*/ 1827469 w 4549532"/>
              <a:gd name="connsiteY9" fmla="*/ 1786972 h 1871134"/>
              <a:gd name="connsiteX10" fmla="*/ 3016094 w 4549532"/>
              <a:gd name="connsiteY10" fmla="*/ 1786972 h 1871134"/>
              <a:gd name="connsiteX11" fmla="*/ 4549532 w 4549532"/>
              <a:gd name="connsiteY11" fmla="*/ 1786972 h 1871134"/>
              <a:gd name="connsiteX12" fmla="*/ 4549532 w 4549532"/>
              <a:gd name="connsiteY12" fmla="*/ 1871134 h 1871134"/>
              <a:gd name="connsiteX13" fmla="*/ 2879609 w 4549532"/>
              <a:gd name="connsiteY13" fmla="*/ 1871134 h 1871134"/>
              <a:gd name="connsiteX14" fmla="*/ 1585189 w 4549532"/>
              <a:gd name="connsiteY14" fmla="*/ 1871134 h 1871134"/>
              <a:gd name="connsiteX15" fmla="*/ 0 w 4549532"/>
              <a:gd name="connsiteY15" fmla="*/ 1871134 h 1871134"/>
              <a:gd name="connsiteX16" fmla="*/ 717259 w 4549532"/>
              <a:gd name="connsiteY16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49532" h="1871134">
                <a:moveTo>
                  <a:pt x="717259" y="0"/>
                </a:moveTo>
                <a:lnTo>
                  <a:pt x="1585189" y="0"/>
                </a:lnTo>
                <a:lnTo>
                  <a:pt x="2879609" y="0"/>
                </a:lnTo>
                <a:lnTo>
                  <a:pt x="4549532" y="0"/>
                </a:lnTo>
                <a:lnTo>
                  <a:pt x="4549532" y="68770"/>
                </a:lnTo>
                <a:lnTo>
                  <a:pt x="3016094" y="68770"/>
                </a:lnTo>
                <a:lnTo>
                  <a:pt x="1827469" y="68770"/>
                </a:lnTo>
                <a:lnTo>
                  <a:pt x="1030476" y="68770"/>
                </a:lnTo>
                <a:lnTo>
                  <a:pt x="371840" y="1786972"/>
                </a:lnTo>
                <a:lnTo>
                  <a:pt x="1827469" y="1786972"/>
                </a:lnTo>
                <a:lnTo>
                  <a:pt x="3016094" y="1786972"/>
                </a:lnTo>
                <a:lnTo>
                  <a:pt x="4549532" y="1786972"/>
                </a:lnTo>
                <a:lnTo>
                  <a:pt x="4549532" y="1871134"/>
                </a:lnTo>
                <a:lnTo>
                  <a:pt x="2879609" y="1871134"/>
                </a:lnTo>
                <a:lnTo>
                  <a:pt x="1585189" y="1871134"/>
                </a:lnTo>
                <a:lnTo>
                  <a:pt x="0" y="1871134"/>
                </a:lnTo>
                <a:lnTo>
                  <a:pt x="717259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BC23039-AE23-45ED-B83D-9AC48CF0A182}"/>
              </a:ext>
            </a:extLst>
          </p:cNvPr>
          <p:cNvSpPr/>
          <p:nvPr/>
        </p:nvSpPr>
        <p:spPr>
          <a:xfrm>
            <a:off x="7642468" y="4165577"/>
            <a:ext cx="4549532" cy="1871134"/>
          </a:xfrm>
          <a:custGeom>
            <a:avLst/>
            <a:gdLst>
              <a:gd name="connsiteX0" fmla="*/ 717259 w 4549532"/>
              <a:gd name="connsiteY0" fmla="*/ 0 h 1871134"/>
              <a:gd name="connsiteX1" fmla="*/ 1585189 w 4549532"/>
              <a:gd name="connsiteY1" fmla="*/ 0 h 1871134"/>
              <a:gd name="connsiteX2" fmla="*/ 2879609 w 4549532"/>
              <a:gd name="connsiteY2" fmla="*/ 0 h 1871134"/>
              <a:gd name="connsiteX3" fmla="*/ 4549532 w 4549532"/>
              <a:gd name="connsiteY3" fmla="*/ 0 h 1871134"/>
              <a:gd name="connsiteX4" fmla="*/ 4549532 w 4549532"/>
              <a:gd name="connsiteY4" fmla="*/ 68770 h 1871134"/>
              <a:gd name="connsiteX5" fmla="*/ 3016094 w 4549532"/>
              <a:gd name="connsiteY5" fmla="*/ 68770 h 1871134"/>
              <a:gd name="connsiteX6" fmla="*/ 1827469 w 4549532"/>
              <a:gd name="connsiteY6" fmla="*/ 68770 h 1871134"/>
              <a:gd name="connsiteX7" fmla="*/ 1030476 w 4549532"/>
              <a:gd name="connsiteY7" fmla="*/ 68770 h 1871134"/>
              <a:gd name="connsiteX8" fmla="*/ 371840 w 4549532"/>
              <a:gd name="connsiteY8" fmla="*/ 1786972 h 1871134"/>
              <a:gd name="connsiteX9" fmla="*/ 1827469 w 4549532"/>
              <a:gd name="connsiteY9" fmla="*/ 1786972 h 1871134"/>
              <a:gd name="connsiteX10" fmla="*/ 3016094 w 4549532"/>
              <a:gd name="connsiteY10" fmla="*/ 1786972 h 1871134"/>
              <a:gd name="connsiteX11" fmla="*/ 4549532 w 4549532"/>
              <a:gd name="connsiteY11" fmla="*/ 1786972 h 1871134"/>
              <a:gd name="connsiteX12" fmla="*/ 4549532 w 4549532"/>
              <a:gd name="connsiteY12" fmla="*/ 1871134 h 1871134"/>
              <a:gd name="connsiteX13" fmla="*/ 2879609 w 4549532"/>
              <a:gd name="connsiteY13" fmla="*/ 1871134 h 1871134"/>
              <a:gd name="connsiteX14" fmla="*/ 1585189 w 4549532"/>
              <a:gd name="connsiteY14" fmla="*/ 1871134 h 1871134"/>
              <a:gd name="connsiteX15" fmla="*/ 0 w 4549532"/>
              <a:gd name="connsiteY15" fmla="*/ 1871134 h 1871134"/>
              <a:gd name="connsiteX16" fmla="*/ 717259 w 4549532"/>
              <a:gd name="connsiteY16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49532" h="1871134">
                <a:moveTo>
                  <a:pt x="717259" y="0"/>
                </a:moveTo>
                <a:lnTo>
                  <a:pt x="1585189" y="0"/>
                </a:lnTo>
                <a:lnTo>
                  <a:pt x="2879609" y="0"/>
                </a:lnTo>
                <a:lnTo>
                  <a:pt x="4549532" y="0"/>
                </a:lnTo>
                <a:lnTo>
                  <a:pt x="4549532" y="68770"/>
                </a:lnTo>
                <a:lnTo>
                  <a:pt x="3016094" y="68770"/>
                </a:lnTo>
                <a:lnTo>
                  <a:pt x="1827469" y="68770"/>
                </a:lnTo>
                <a:lnTo>
                  <a:pt x="1030476" y="68770"/>
                </a:lnTo>
                <a:lnTo>
                  <a:pt x="371840" y="1786972"/>
                </a:lnTo>
                <a:lnTo>
                  <a:pt x="1827469" y="1786972"/>
                </a:lnTo>
                <a:lnTo>
                  <a:pt x="3016094" y="1786972"/>
                </a:lnTo>
                <a:lnTo>
                  <a:pt x="4549532" y="1786972"/>
                </a:lnTo>
                <a:lnTo>
                  <a:pt x="4549532" y="1871134"/>
                </a:lnTo>
                <a:lnTo>
                  <a:pt x="2879609" y="1871134"/>
                </a:lnTo>
                <a:lnTo>
                  <a:pt x="1585189" y="1871134"/>
                </a:lnTo>
                <a:lnTo>
                  <a:pt x="0" y="1871134"/>
                </a:lnTo>
                <a:lnTo>
                  <a:pt x="717259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Graphic 8" descr="Car with solid fill">
            <a:extLst>
              <a:ext uri="{FF2B5EF4-FFF2-40B4-BE49-F238E27FC236}">
                <a16:creationId xmlns:a16="http://schemas.microsoft.com/office/drawing/2014/main" id="{20665F7E-0B8D-45F0-93AF-749159A33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2408" y="2179844"/>
            <a:ext cx="1066217" cy="1066217"/>
          </a:xfrm>
          <a:prstGeom prst="rect">
            <a:avLst/>
          </a:prstGeom>
        </p:spPr>
      </p:pic>
      <p:pic>
        <p:nvPicPr>
          <p:cNvPr id="18" name="Graphic 17" descr="Car with solid fill">
            <a:extLst>
              <a:ext uri="{FF2B5EF4-FFF2-40B4-BE49-F238E27FC236}">
                <a16:creationId xmlns:a16="http://schemas.microsoft.com/office/drawing/2014/main" id="{F7A71A45-5506-4E79-8AC0-EF86E3176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245" y="4665049"/>
            <a:ext cx="1066217" cy="1066217"/>
          </a:xfrm>
          <a:prstGeom prst="rect">
            <a:avLst/>
          </a:prstGeom>
        </p:spPr>
      </p:pic>
      <p:pic>
        <p:nvPicPr>
          <p:cNvPr id="17" name="Graphic 16" descr="Home with solid fill">
            <a:extLst>
              <a:ext uri="{FF2B5EF4-FFF2-40B4-BE49-F238E27FC236}">
                <a16:creationId xmlns:a16="http://schemas.microsoft.com/office/drawing/2014/main" id="{4671CA11-CB0D-447A-BE9A-5BEB8EC07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2384" y="2054298"/>
            <a:ext cx="1140844" cy="11408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26A672-24CD-4C26-B750-057AE274B7CC}"/>
              </a:ext>
            </a:extLst>
          </p:cNvPr>
          <p:cNvSpPr txBox="1"/>
          <p:nvPr/>
        </p:nvSpPr>
        <p:spPr>
          <a:xfrm>
            <a:off x="8762550" y="2440054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AC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0CF661-5D8B-404B-A5CB-814924A1957B}"/>
              </a:ext>
            </a:extLst>
          </p:cNvPr>
          <p:cNvGrpSpPr/>
          <p:nvPr/>
        </p:nvGrpSpPr>
        <p:grpSpPr>
          <a:xfrm>
            <a:off x="9358313" y="5133762"/>
            <a:ext cx="1433200" cy="137511"/>
            <a:chOff x="9305476" y="5036748"/>
            <a:chExt cx="1433200" cy="13751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98BBDA-1BAA-420C-A737-460406FEF83B}"/>
                </a:ext>
              </a:extLst>
            </p:cNvPr>
            <p:cNvSpPr/>
            <p:nvPr/>
          </p:nvSpPr>
          <p:spPr>
            <a:xfrm rot="10800000">
              <a:off x="10383145" y="5036748"/>
              <a:ext cx="355531" cy="137511"/>
            </a:xfrm>
            <a:custGeom>
              <a:avLst/>
              <a:gdLst>
                <a:gd name="connsiteX0" fmla="*/ 27502 w 355531"/>
                <a:gd name="connsiteY0" fmla="*/ 48129 h 137511"/>
                <a:gd name="connsiteX1" fmla="*/ 27502 w 355531"/>
                <a:gd name="connsiteY1" fmla="*/ 89382 h 137511"/>
                <a:gd name="connsiteX2" fmla="*/ 61879 w 355531"/>
                <a:gd name="connsiteY2" fmla="*/ 89382 h 137511"/>
                <a:gd name="connsiteX3" fmla="*/ 61879 w 355531"/>
                <a:gd name="connsiteY3" fmla="*/ 48129 h 137511"/>
                <a:gd name="connsiteX4" fmla="*/ 61879 w 355531"/>
                <a:gd name="connsiteY4" fmla="*/ 0 h 137511"/>
                <a:gd name="connsiteX5" fmla="*/ 226890 w 355531"/>
                <a:gd name="connsiteY5" fmla="*/ 0 h 137511"/>
                <a:gd name="connsiteX6" fmla="*/ 253429 w 355531"/>
                <a:gd name="connsiteY6" fmla="*/ 20626 h 137511"/>
                <a:gd name="connsiteX7" fmla="*/ 288769 w 355531"/>
                <a:gd name="connsiteY7" fmla="*/ 20626 h 137511"/>
                <a:gd name="connsiteX8" fmla="*/ 288769 w 355531"/>
                <a:gd name="connsiteY8" fmla="*/ 55004 h 137511"/>
                <a:gd name="connsiteX9" fmla="*/ 355531 w 355531"/>
                <a:gd name="connsiteY9" fmla="*/ 55004 h 137511"/>
                <a:gd name="connsiteX10" fmla="*/ 355531 w 355531"/>
                <a:gd name="connsiteY10" fmla="*/ 82506 h 137511"/>
                <a:gd name="connsiteX11" fmla="*/ 288769 w 355531"/>
                <a:gd name="connsiteY11" fmla="*/ 82506 h 137511"/>
                <a:gd name="connsiteX12" fmla="*/ 288769 w 355531"/>
                <a:gd name="connsiteY12" fmla="*/ 116884 h 137511"/>
                <a:gd name="connsiteX13" fmla="*/ 253429 w 355531"/>
                <a:gd name="connsiteY13" fmla="*/ 116884 h 137511"/>
                <a:gd name="connsiteX14" fmla="*/ 226890 w 355531"/>
                <a:gd name="connsiteY14" fmla="*/ 137511 h 137511"/>
                <a:gd name="connsiteX15" fmla="*/ 61879 w 355531"/>
                <a:gd name="connsiteY15" fmla="*/ 137511 h 137511"/>
                <a:gd name="connsiteX16" fmla="*/ 61879 w 355531"/>
                <a:gd name="connsiteY16" fmla="*/ 116884 h 137511"/>
                <a:gd name="connsiteX17" fmla="*/ 0 w 355531"/>
                <a:gd name="connsiteY17" fmla="*/ 116884 h 137511"/>
                <a:gd name="connsiteX18" fmla="*/ 0 w 355531"/>
                <a:gd name="connsiteY18" fmla="*/ 20626 h 137511"/>
                <a:gd name="connsiteX19" fmla="*/ 61879 w 355531"/>
                <a:gd name="connsiteY19" fmla="*/ 20626 h 13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531" h="137511">
                  <a:moveTo>
                    <a:pt x="27502" y="48129"/>
                  </a:moveTo>
                  <a:lnTo>
                    <a:pt x="27502" y="89382"/>
                  </a:lnTo>
                  <a:lnTo>
                    <a:pt x="61879" y="89382"/>
                  </a:lnTo>
                  <a:lnTo>
                    <a:pt x="61879" y="48129"/>
                  </a:lnTo>
                  <a:close/>
                  <a:moveTo>
                    <a:pt x="61879" y="0"/>
                  </a:moveTo>
                  <a:lnTo>
                    <a:pt x="226890" y="0"/>
                  </a:lnTo>
                  <a:cubicBezTo>
                    <a:pt x="239397" y="40"/>
                    <a:pt x="250302" y="8516"/>
                    <a:pt x="253429" y="20626"/>
                  </a:cubicBezTo>
                  <a:lnTo>
                    <a:pt x="288769" y="20626"/>
                  </a:lnTo>
                  <a:lnTo>
                    <a:pt x="288769" y="55004"/>
                  </a:lnTo>
                  <a:lnTo>
                    <a:pt x="355531" y="55004"/>
                  </a:lnTo>
                  <a:lnTo>
                    <a:pt x="355531" y="82506"/>
                  </a:lnTo>
                  <a:lnTo>
                    <a:pt x="288769" y="82506"/>
                  </a:lnTo>
                  <a:lnTo>
                    <a:pt x="288769" y="116884"/>
                  </a:lnTo>
                  <a:lnTo>
                    <a:pt x="253429" y="116884"/>
                  </a:lnTo>
                  <a:cubicBezTo>
                    <a:pt x="250302" y="128995"/>
                    <a:pt x="239397" y="137470"/>
                    <a:pt x="226890" y="137511"/>
                  </a:cubicBezTo>
                  <a:lnTo>
                    <a:pt x="61879" y="137511"/>
                  </a:lnTo>
                  <a:lnTo>
                    <a:pt x="61879" y="116884"/>
                  </a:lnTo>
                  <a:lnTo>
                    <a:pt x="0" y="116884"/>
                  </a:lnTo>
                  <a:lnTo>
                    <a:pt x="0" y="20626"/>
                  </a:lnTo>
                  <a:lnTo>
                    <a:pt x="61879" y="20626"/>
                  </a:lnTo>
                  <a:close/>
                </a:path>
              </a:pathLst>
            </a:cu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AC34B08-C859-4F09-B29E-8BE18C70EEA8}"/>
                </a:ext>
              </a:extLst>
            </p:cNvPr>
            <p:cNvCxnSpPr>
              <a:cxnSpLocks/>
            </p:cNvCxnSpPr>
            <p:nvPr/>
          </p:nvCxnSpPr>
          <p:spPr>
            <a:xfrm>
              <a:off x="9658350" y="5105400"/>
              <a:ext cx="724795" cy="0"/>
            </a:xfrm>
            <a:prstGeom prst="straightConnector1">
              <a:avLst/>
            </a:prstGeom>
            <a:ln w="28575">
              <a:solidFill>
                <a:srgbClr val="1F4E7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496E484-CE3C-431A-B2EB-7E435529BCFA}"/>
                </a:ext>
              </a:extLst>
            </p:cNvPr>
            <p:cNvSpPr/>
            <p:nvPr/>
          </p:nvSpPr>
          <p:spPr>
            <a:xfrm rot="10800000" flipH="1">
              <a:off x="9305476" y="5036748"/>
              <a:ext cx="355531" cy="137511"/>
            </a:xfrm>
            <a:custGeom>
              <a:avLst/>
              <a:gdLst>
                <a:gd name="connsiteX0" fmla="*/ 27502 w 355531"/>
                <a:gd name="connsiteY0" fmla="*/ 48129 h 137511"/>
                <a:gd name="connsiteX1" fmla="*/ 27502 w 355531"/>
                <a:gd name="connsiteY1" fmla="*/ 89382 h 137511"/>
                <a:gd name="connsiteX2" fmla="*/ 61879 w 355531"/>
                <a:gd name="connsiteY2" fmla="*/ 89382 h 137511"/>
                <a:gd name="connsiteX3" fmla="*/ 61879 w 355531"/>
                <a:gd name="connsiteY3" fmla="*/ 48129 h 137511"/>
                <a:gd name="connsiteX4" fmla="*/ 61879 w 355531"/>
                <a:gd name="connsiteY4" fmla="*/ 0 h 137511"/>
                <a:gd name="connsiteX5" fmla="*/ 226890 w 355531"/>
                <a:gd name="connsiteY5" fmla="*/ 0 h 137511"/>
                <a:gd name="connsiteX6" fmla="*/ 253429 w 355531"/>
                <a:gd name="connsiteY6" fmla="*/ 20626 h 137511"/>
                <a:gd name="connsiteX7" fmla="*/ 288769 w 355531"/>
                <a:gd name="connsiteY7" fmla="*/ 20626 h 137511"/>
                <a:gd name="connsiteX8" fmla="*/ 288769 w 355531"/>
                <a:gd name="connsiteY8" fmla="*/ 55004 h 137511"/>
                <a:gd name="connsiteX9" fmla="*/ 355531 w 355531"/>
                <a:gd name="connsiteY9" fmla="*/ 55004 h 137511"/>
                <a:gd name="connsiteX10" fmla="*/ 355531 w 355531"/>
                <a:gd name="connsiteY10" fmla="*/ 82506 h 137511"/>
                <a:gd name="connsiteX11" fmla="*/ 288769 w 355531"/>
                <a:gd name="connsiteY11" fmla="*/ 82506 h 137511"/>
                <a:gd name="connsiteX12" fmla="*/ 288769 w 355531"/>
                <a:gd name="connsiteY12" fmla="*/ 116884 h 137511"/>
                <a:gd name="connsiteX13" fmla="*/ 253429 w 355531"/>
                <a:gd name="connsiteY13" fmla="*/ 116884 h 137511"/>
                <a:gd name="connsiteX14" fmla="*/ 226890 w 355531"/>
                <a:gd name="connsiteY14" fmla="*/ 137511 h 137511"/>
                <a:gd name="connsiteX15" fmla="*/ 61879 w 355531"/>
                <a:gd name="connsiteY15" fmla="*/ 137511 h 137511"/>
                <a:gd name="connsiteX16" fmla="*/ 61879 w 355531"/>
                <a:gd name="connsiteY16" fmla="*/ 116884 h 137511"/>
                <a:gd name="connsiteX17" fmla="*/ 0 w 355531"/>
                <a:gd name="connsiteY17" fmla="*/ 116884 h 137511"/>
                <a:gd name="connsiteX18" fmla="*/ 0 w 355531"/>
                <a:gd name="connsiteY18" fmla="*/ 20626 h 137511"/>
                <a:gd name="connsiteX19" fmla="*/ 61879 w 355531"/>
                <a:gd name="connsiteY19" fmla="*/ 20626 h 13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531" h="137511">
                  <a:moveTo>
                    <a:pt x="27502" y="48129"/>
                  </a:moveTo>
                  <a:lnTo>
                    <a:pt x="27502" y="89382"/>
                  </a:lnTo>
                  <a:lnTo>
                    <a:pt x="61879" y="89382"/>
                  </a:lnTo>
                  <a:lnTo>
                    <a:pt x="61879" y="48129"/>
                  </a:lnTo>
                  <a:close/>
                  <a:moveTo>
                    <a:pt x="61879" y="0"/>
                  </a:moveTo>
                  <a:lnTo>
                    <a:pt x="226890" y="0"/>
                  </a:lnTo>
                  <a:cubicBezTo>
                    <a:pt x="239397" y="40"/>
                    <a:pt x="250302" y="8516"/>
                    <a:pt x="253429" y="20626"/>
                  </a:cubicBezTo>
                  <a:lnTo>
                    <a:pt x="288769" y="20626"/>
                  </a:lnTo>
                  <a:lnTo>
                    <a:pt x="288769" y="55004"/>
                  </a:lnTo>
                  <a:lnTo>
                    <a:pt x="355531" y="55004"/>
                  </a:lnTo>
                  <a:lnTo>
                    <a:pt x="355531" y="82506"/>
                  </a:lnTo>
                  <a:lnTo>
                    <a:pt x="288769" y="82506"/>
                  </a:lnTo>
                  <a:lnTo>
                    <a:pt x="288769" y="116884"/>
                  </a:lnTo>
                  <a:lnTo>
                    <a:pt x="253429" y="116884"/>
                  </a:lnTo>
                  <a:cubicBezTo>
                    <a:pt x="250302" y="128995"/>
                    <a:pt x="239397" y="137470"/>
                    <a:pt x="226890" y="137511"/>
                  </a:cubicBezTo>
                  <a:lnTo>
                    <a:pt x="61879" y="137511"/>
                  </a:lnTo>
                  <a:lnTo>
                    <a:pt x="61879" y="116884"/>
                  </a:lnTo>
                  <a:lnTo>
                    <a:pt x="0" y="116884"/>
                  </a:lnTo>
                  <a:lnTo>
                    <a:pt x="0" y="20626"/>
                  </a:lnTo>
                  <a:lnTo>
                    <a:pt x="61879" y="20626"/>
                  </a:lnTo>
                  <a:close/>
                </a:path>
              </a:pathLst>
            </a:cu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2CE7D6-CD0F-47B8-AB14-8759359BC7D4}"/>
              </a:ext>
            </a:extLst>
          </p:cNvPr>
          <p:cNvGrpSpPr/>
          <p:nvPr/>
        </p:nvGrpSpPr>
        <p:grpSpPr>
          <a:xfrm>
            <a:off x="9358313" y="2671875"/>
            <a:ext cx="1380363" cy="137511"/>
            <a:chOff x="9358313" y="2671875"/>
            <a:chExt cx="1380363" cy="137511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A7CC5B-4BE4-4F23-8C87-C0871827E927}"/>
                </a:ext>
              </a:extLst>
            </p:cNvPr>
            <p:cNvSpPr/>
            <p:nvPr/>
          </p:nvSpPr>
          <p:spPr>
            <a:xfrm rot="10800000">
              <a:off x="10383145" y="2671875"/>
              <a:ext cx="355531" cy="137511"/>
            </a:xfrm>
            <a:custGeom>
              <a:avLst/>
              <a:gdLst>
                <a:gd name="connsiteX0" fmla="*/ 27502 w 355531"/>
                <a:gd name="connsiteY0" fmla="*/ 48129 h 137511"/>
                <a:gd name="connsiteX1" fmla="*/ 27502 w 355531"/>
                <a:gd name="connsiteY1" fmla="*/ 89382 h 137511"/>
                <a:gd name="connsiteX2" fmla="*/ 61879 w 355531"/>
                <a:gd name="connsiteY2" fmla="*/ 89382 h 137511"/>
                <a:gd name="connsiteX3" fmla="*/ 61879 w 355531"/>
                <a:gd name="connsiteY3" fmla="*/ 48129 h 137511"/>
                <a:gd name="connsiteX4" fmla="*/ 61879 w 355531"/>
                <a:gd name="connsiteY4" fmla="*/ 0 h 137511"/>
                <a:gd name="connsiteX5" fmla="*/ 226890 w 355531"/>
                <a:gd name="connsiteY5" fmla="*/ 0 h 137511"/>
                <a:gd name="connsiteX6" fmla="*/ 253429 w 355531"/>
                <a:gd name="connsiteY6" fmla="*/ 20626 h 137511"/>
                <a:gd name="connsiteX7" fmla="*/ 288769 w 355531"/>
                <a:gd name="connsiteY7" fmla="*/ 20626 h 137511"/>
                <a:gd name="connsiteX8" fmla="*/ 288769 w 355531"/>
                <a:gd name="connsiteY8" fmla="*/ 55004 h 137511"/>
                <a:gd name="connsiteX9" fmla="*/ 355531 w 355531"/>
                <a:gd name="connsiteY9" fmla="*/ 55004 h 137511"/>
                <a:gd name="connsiteX10" fmla="*/ 355531 w 355531"/>
                <a:gd name="connsiteY10" fmla="*/ 82506 h 137511"/>
                <a:gd name="connsiteX11" fmla="*/ 288769 w 355531"/>
                <a:gd name="connsiteY11" fmla="*/ 82506 h 137511"/>
                <a:gd name="connsiteX12" fmla="*/ 288769 w 355531"/>
                <a:gd name="connsiteY12" fmla="*/ 116884 h 137511"/>
                <a:gd name="connsiteX13" fmla="*/ 253429 w 355531"/>
                <a:gd name="connsiteY13" fmla="*/ 116884 h 137511"/>
                <a:gd name="connsiteX14" fmla="*/ 226890 w 355531"/>
                <a:gd name="connsiteY14" fmla="*/ 137511 h 137511"/>
                <a:gd name="connsiteX15" fmla="*/ 61879 w 355531"/>
                <a:gd name="connsiteY15" fmla="*/ 137511 h 137511"/>
                <a:gd name="connsiteX16" fmla="*/ 61879 w 355531"/>
                <a:gd name="connsiteY16" fmla="*/ 116884 h 137511"/>
                <a:gd name="connsiteX17" fmla="*/ 0 w 355531"/>
                <a:gd name="connsiteY17" fmla="*/ 116884 h 137511"/>
                <a:gd name="connsiteX18" fmla="*/ 0 w 355531"/>
                <a:gd name="connsiteY18" fmla="*/ 20626 h 137511"/>
                <a:gd name="connsiteX19" fmla="*/ 61879 w 355531"/>
                <a:gd name="connsiteY19" fmla="*/ 20626 h 13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531" h="137511">
                  <a:moveTo>
                    <a:pt x="27502" y="48129"/>
                  </a:moveTo>
                  <a:lnTo>
                    <a:pt x="27502" y="89382"/>
                  </a:lnTo>
                  <a:lnTo>
                    <a:pt x="61879" y="89382"/>
                  </a:lnTo>
                  <a:lnTo>
                    <a:pt x="61879" y="48129"/>
                  </a:lnTo>
                  <a:close/>
                  <a:moveTo>
                    <a:pt x="61879" y="0"/>
                  </a:moveTo>
                  <a:lnTo>
                    <a:pt x="226890" y="0"/>
                  </a:lnTo>
                  <a:cubicBezTo>
                    <a:pt x="239397" y="40"/>
                    <a:pt x="250302" y="8516"/>
                    <a:pt x="253429" y="20626"/>
                  </a:cubicBezTo>
                  <a:lnTo>
                    <a:pt x="288769" y="20626"/>
                  </a:lnTo>
                  <a:lnTo>
                    <a:pt x="288769" y="55004"/>
                  </a:lnTo>
                  <a:lnTo>
                    <a:pt x="355531" y="55004"/>
                  </a:lnTo>
                  <a:lnTo>
                    <a:pt x="355531" y="82506"/>
                  </a:lnTo>
                  <a:lnTo>
                    <a:pt x="288769" y="82506"/>
                  </a:lnTo>
                  <a:lnTo>
                    <a:pt x="288769" y="116884"/>
                  </a:lnTo>
                  <a:lnTo>
                    <a:pt x="253429" y="116884"/>
                  </a:lnTo>
                  <a:cubicBezTo>
                    <a:pt x="250302" y="128995"/>
                    <a:pt x="239397" y="137470"/>
                    <a:pt x="226890" y="137511"/>
                  </a:cubicBezTo>
                  <a:lnTo>
                    <a:pt x="61879" y="137511"/>
                  </a:lnTo>
                  <a:lnTo>
                    <a:pt x="61879" y="116884"/>
                  </a:lnTo>
                  <a:lnTo>
                    <a:pt x="0" y="116884"/>
                  </a:lnTo>
                  <a:lnTo>
                    <a:pt x="0" y="20626"/>
                  </a:lnTo>
                  <a:lnTo>
                    <a:pt x="61879" y="20626"/>
                  </a:lnTo>
                  <a:close/>
                </a:path>
              </a:pathLst>
            </a:cu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8D525EC-27B9-407D-9F35-8411B41F060A}"/>
                </a:ext>
              </a:extLst>
            </p:cNvPr>
            <p:cNvCxnSpPr>
              <a:cxnSpLocks/>
            </p:cNvCxnSpPr>
            <p:nvPr/>
          </p:nvCxnSpPr>
          <p:spPr>
            <a:xfrm>
              <a:off x="9358313" y="2740819"/>
              <a:ext cx="1024832" cy="0"/>
            </a:xfrm>
            <a:prstGeom prst="straightConnector1">
              <a:avLst/>
            </a:prstGeom>
            <a:ln w="28575">
              <a:solidFill>
                <a:srgbClr val="1F4E7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91B68D0D-CBD6-4E7C-A563-D6353671D10E}"/>
              </a:ext>
            </a:extLst>
          </p:cNvPr>
          <p:cNvSpPr txBox="1">
            <a:spLocks/>
          </p:cNvSpPr>
          <p:nvPr/>
        </p:nvSpPr>
        <p:spPr>
          <a:xfrm>
            <a:off x="9770993" y="4945436"/>
            <a:ext cx="650504" cy="3762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rgbClr val="1F4E79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298D8-2FBB-4677-A9F7-C327CEDE3FB2}"/>
              </a:ext>
            </a:extLst>
          </p:cNvPr>
          <p:cNvSpPr/>
          <p:nvPr/>
        </p:nvSpPr>
        <p:spPr>
          <a:xfrm>
            <a:off x="9936670" y="5133555"/>
            <a:ext cx="357447" cy="137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Graphic 16" descr="Home with solid fill">
            <a:extLst>
              <a:ext uri="{FF2B5EF4-FFF2-40B4-BE49-F238E27FC236}">
                <a16:creationId xmlns:a16="http://schemas.microsoft.com/office/drawing/2014/main" id="{15C103F7-28B8-45FA-9FA8-C40256E12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5632" y="4443070"/>
            <a:ext cx="1140844" cy="1140844"/>
          </a:xfrm>
          <a:prstGeom prst="rect">
            <a:avLst/>
          </a:prstGeom>
        </p:spPr>
      </p:pic>
      <p:sp>
        <p:nvSpPr>
          <p:cNvPr id="31" name="TextBox 23">
            <a:extLst>
              <a:ext uri="{FF2B5EF4-FFF2-40B4-BE49-F238E27FC236}">
                <a16:creationId xmlns:a16="http://schemas.microsoft.com/office/drawing/2014/main" id="{FB511CB9-3841-40DB-BD43-66F0760B5A53}"/>
              </a:ext>
            </a:extLst>
          </p:cNvPr>
          <p:cNvSpPr txBox="1"/>
          <p:nvPr/>
        </p:nvSpPr>
        <p:spPr>
          <a:xfrm>
            <a:off x="8625798" y="4828826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AC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7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4EDAF5-CB4F-476D-97D4-898A7F7153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Charging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1898D-21E3-4C65-8D7B-7968C4A642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86525" y="1788564"/>
            <a:ext cx="4748168" cy="18711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400" dirty="0"/>
              <a:t>Charge with a charging station or at a wall terminal Communication with the vehicle and Three-phase current up to 63 A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Type A: A fixed charging cable, connected to the vehicle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Type B: Movable AC charging cable, with connector at each end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Type C: cable fixed connection to charging station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25E22-905D-43D1-840F-DB4332251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EV Charging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78E5DE6-1936-408F-8BB0-2DEFB17DC0C2}"/>
              </a:ext>
            </a:extLst>
          </p:cNvPr>
          <p:cNvSpPr/>
          <p:nvPr/>
        </p:nvSpPr>
        <p:spPr>
          <a:xfrm>
            <a:off x="-1905" y="1788564"/>
            <a:ext cx="2879609" cy="1871134"/>
          </a:xfrm>
          <a:custGeom>
            <a:avLst/>
            <a:gdLst>
              <a:gd name="connsiteX0" fmla="*/ 0 w 2162350"/>
              <a:gd name="connsiteY0" fmla="*/ 0 h 1871134"/>
              <a:gd name="connsiteX1" fmla="*/ 2162350 w 2162350"/>
              <a:gd name="connsiteY1" fmla="*/ 0 h 1871134"/>
              <a:gd name="connsiteX2" fmla="*/ 2162350 w 2162350"/>
              <a:gd name="connsiteY2" fmla="*/ 1871134 h 1871134"/>
              <a:gd name="connsiteX3" fmla="*/ 0 w 2162350"/>
              <a:gd name="connsiteY3" fmla="*/ 1871134 h 1871134"/>
              <a:gd name="connsiteX4" fmla="*/ 0 w 2162350"/>
              <a:gd name="connsiteY4" fmla="*/ 0 h 1871134"/>
              <a:gd name="connsiteX0" fmla="*/ 0 w 2879609"/>
              <a:gd name="connsiteY0" fmla="*/ 0 h 1871134"/>
              <a:gd name="connsiteX1" fmla="*/ 2879609 w 2879609"/>
              <a:gd name="connsiteY1" fmla="*/ 0 h 1871134"/>
              <a:gd name="connsiteX2" fmla="*/ 2162350 w 2879609"/>
              <a:gd name="connsiteY2" fmla="*/ 1871134 h 1871134"/>
              <a:gd name="connsiteX3" fmla="*/ 0 w 2879609"/>
              <a:gd name="connsiteY3" fmla="*/ 1871134 h 1871134"/>
              <a:gd name="connsiteX4" fmla="*/ 0 w 2879609"/>
              <a:gd name="connsiteY4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609" h="1871134">
                <a:moveTo>
                  <a:pt x="0" y="0"/>
                </a:moveTo>
                <a:lnTo>
                  <a:pt x="2879609" y="0"/>
                </a:lnTo>
                <a:lnTo>
                  <a:pt x="2162350" y="1871134"/>
                </a:lnTo>
                <a:lnTo>
                  <a:pt x="0" y="1871134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44809C-A08A-422E-BBBA-4F4DEEA47BFB}"/>
              </a:ext>
            </a:extLst>
          </p:cNvPr>
          <p:cNvSpPr/>
          <p:nvPr/>
        </p:nvSpPr>
        <p:spPr>
          <a:xfrm>
            <a:off x="-1905" y="4165580"/>
            <a:ext cx="2879609" cy="1871134"/>
          </a:xfrm>
          <a:custGeom>
            <a:avLst/>
            <a:gdLst>
              <a:gd name="connsiteX0" fmla="*/ 0 w 2162350"/>
              <a:gd name="connsiteY0" fmla="*/ 0 h 1871134"/>
              <a:gd name="connsiteX1" fmla="*/ 2162350 w 2162350"/>
              <a:gd name="connsiteY1" fmla="*/ 0 h 1871134"/>
              <a:gd name="connsiteX2" fmla="*/ 2162350 w 2162350"/>
              <a:gd name="connsiteY2" fmla="*/ 1871134 h 1871134"/>
              <a:gd name="connsiteX3" fmla="*/ 0 w 2162350"/>
              <a:gd name="connsiteY3" fmla="*/ 1871134 h 1871134"/>
              <a:gd name="connsiteX4" fmla="*/ 0 w 2162350"/>
              <a:gd name="connsiteY4" fmla="*/ 0 h 1871134"/>
              <a:gd name="connsiteX0" fmla="*/ 0 w 2879609"/>
              <a:gd name="connsiteY0" fmla="*/ 0 h 1871134"/>
              <a:gd name="connsiteX1" fmla="*/ 2879609 w 2879609"/>
              <a:gd name="connsiteY1" fmla="*/ 0 h 1871134"/>
              <a:gd name="connsiteX2" fmla="*/ 2162350 w 2879609"/>
              <a:gd name="connsiteY2" fmla="*/ 1871134 h 1871134"/>
              <a:gd name="connsiteX3" fmla="*/ 0 w 2879609"/>
              <a:gd name="connsiteY3" fmla="*/ 1871134 h 1871134"/>
              <a:gd name="connsiteX4" fmla="*/ 0 w 2879609"/>
              <a:gd name="connsiteY4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609" h="1871134">
                <a:moveTo>
                  <a:pt x="0" y="0"/>
                </a:moveTo>
                <a:lnTo>
                  <a:pt x="2879609" y="0"/>
                </a:lnTo>
                <a:lnTo>
                  <a:pt x="2162350" y="1871134"/>
                </a:lnTo>
                <a:lnTo>
                  <a:pt x="0" y="1871134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D3DBE-1963-4000-998F-15F4A5826D1C}"/>
              </a:ext>
            </a:extLst>
          </p:cNvPr>
          <p:cNvSpPr txBox="1">
            <a:spLocks/>
          </p:cNvSpPr>
          <p:nvPr/>
        </p:nvSpPr>
        <p:spPr>
          <a:xfrm>
            <a:off x="2886524" y="4165579"/>
            <a:ext cx="4748167" cy="1871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1400" dirty="0"/>
              <a:t>High-speed, High power, Fast charging</a:t>
            </a:r>
          </a:p>
          <a:p>
            <a:pPr fontAlgn="auto">
              <a:spcAft>
                <a:spcPts val="0"/>
              </a:spcAft>
            </a:pPr>
            <a:r>
              <a:rPr lang="en-GB" sz="1400" dirty="0"/>
              <a:t>Communication with vehicle</a:t>
            </a:r>
          </a:p>
          <a:p>
            <a:pPr fontAlgn="auto">
              <a:spcAft>
                <a:spcPts val="0"/>
              </a:spcAft>
            </a:pPr>
            <a:r>
              <a:rPr lang="en-GB" sz="1400" dirty="0"/>
              <a:t>AC / DC converter is installed in the charging station (OBC is bypassed)</a:t>
            </a:r>
          </a:p>
          <a:p>
            <a:pPr fontAlgn="auto">
              <a:spcAft>
                <a:spcPts val="0"/>
              </a:spcAft>
            </a:pPr>
            <a:r>
              <a:rPr lang="en-GB" sz="1400" dirty="0"/>
              <a:t>Contacts and the cable sections are larger</a:t>
            </a:r>
          </a:p>
          <a:p>
            <a:pPr fontAlgn="auto">
              <a:spcAft>
                <a:spcPts val="0"/>
              </a:spcAft>
            </a:pPr>
            <a:r>
              <a:rPr lang="en-GB" sz="1400" dirty="0"/>
              <a:t>Power transmission up to 250 kW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3EBE80-6EBA-40FD-B84C-0FCC14B5CA22}"/>
              </a:ext>
            </a:extLst>
          </p:cNvPr>
          <p:cNvSpPr txBox="1">
            <a:spLocks/>
          </p:cNvSpPr>
          <p:nvPr/>
        </p:nvSpPr>
        <p:spPr>
          <a:xfrm rot="16200000">
            <a:off x="-711974" y="2498633"/>
            <a:ext cx="1871134" cy="450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dirty="0">
                <a:solidFill>
                  <a:schemeClr val="bg1"/>
                </a:solidFill>
              </a:rPr>
              <a:t>MODE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5A9659B-D09F-4B21-A7BC-5238FAD3EBC4}"/>
              </a:ext>
            </a:extLst>
          </p:cNvPr>
          <p:cNvSpPr txBox="1">
            <a:spLocks/>
          </p:cNvSpPr>
          <p:nvPr/>
        </p:nvSpPr>
        <p:spPr>
          <a:xfrm rot="16200000">
            <a:off x="-711975" y="4875647"/>
            <a:ext cx="1871136" cy="45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dirty="0">
                <a:solidFill>
                  <a:schemeClr val="bg1"/>
                </a:solidFill>
              </a:rPr>
              <a:t>MODE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6C86E25-6F17-4F46-BA8F-A4123BEECDA0}"/>
              </a:ext>
            </a:extLst>
          </p:cNvPr>
          <p:cNvSpPr txBox="1">
            <a:spLocks/>
          </p:cNvSpPr>
          <p:nvPr/>
        </p:nvSpPr>
        <p:spPr>
          <a:xfrm>
            <a:off x="730121" y="1992385"/>
            <a:ext cx="1430323" cy="1436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1500" dirty="0">
                <a:solidFill>
                  <a:schemeClr val="bg1"/>
                </a:solidFill>
              </a:rPr>
              <a:t>3</a:t>
            </a:r>
            <a:endParaRPr lang="en-GB" sz="11500" dirty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B712A7-E5CC-4381-B4C3-D45E5B0D1D81}"/>
              </a:ext>
            </a:extLst>
          </p:cNvPr>
          <p:cNvSpPr txBox="1">
            <a:spLocks/>
          </p:cNvSpPr>
          <p:nvPr/>
        </p:nvSpPr>
        <p:spPr>
          <a:xfrm>
            <a:off x="722737" y="4455952"/>
            <a:ext cx="1430323" cy="1436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1" kern="1200">
                <a:solidFill>
                  <a:srgbClr val="1F4E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de-DE" sz="11500" dirty="0">
                <a:solidFill>
                  <a:schemeClr val="bg1"/>
                </a:solidFill>
              </a:rPr>
              <a:t>4</a:t>
            </a:r>
            <a:endParaRPr lang="en-GB" sz="115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F9E20-547F-41DB-9DA1-FE634DB6E8AB}"/>
              </a:ext>
            </a:extLst>
          </p:cNvPr>
          <p:cNvSpPr txBox="1"/>
          <p:nvPr/>
        </p:nvSpPr>
        <p:spPr>
          <a:xfrm rot="16200000">
            <a:off x="1341916" y="2461679"/>
            <a:ext cx="1246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DengXian Light" panose="02010600030101010101" pitchFamily="2" charset="-122"/>
                <a:ea typeface="DengXian Light" panose="02010600030101010101" pitchFamily="2" charset="-122"/>
              </a:rPr>
              <a:t>Level 2</a:t>
            </a:r>
            <a:endParaRPr lang="en-GB" sz="1400" dirty="0">
              <a:solidFill>
                <a:schemeClr val="bg1"/>
              </a:solidFill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596413-8C9D-495D-A38B-9D7BBCF2BA1C}"/>
              </a:ext>
            </a:extLst>
          </p:cNvPr>
          <p:cNvSpPr txBox="1"/>
          <p:nvPr/>
        </p:nvSpPr>
        <p:spPr>
          <a:xfrm rot="16200000">
            <a:off x="1347624" y="4920676"/>
            <a:ext cx="1246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DengXian Light" panose="02010600030101010101" pitchFamily="2" charset="-122"/>
                <a:ea typeface="DengXian Light" panose="02010600030101010101" pitchFamily="2" charset="-122"/>
              </a:rPr>
              <a:t>Level 3</a:t>
            </a:r>
            <a:endParaRPr lang="en-GB" sz="1400" dirty="0">
              <a:solidFill>
                <a:schemeClr val="bg1"/>
              </a:solidFill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CB3AFAE-9D24-45DE-B597-378901001C66}"/>
              </a:ext>
            </a:extLst>
          </p:cNvPr>
          <p:cNvSpPr/>
          <p:nvPr/>
        </p:nvSpPr>
        <p:spPr>
          <a:xfrm>
            <a:off x="7642467" y="1775125"/>
            <a:ext cx="4549532" cy="1871134"/>
          </a:xfrm>
          <a:custGeom>
            <a:avLst/>
            <a:gdLst>
              <a:gd name="connsiteX0" fmla="*/ 717259 w 4549532"/>
              <a:gd name="connsiteY0" fmla="*/ 0 h 1871134"/>
              <a:gd name="connsiteX1" fmla="*/ 1585189 w 4549532"/>
              <a:gd name="connsiteY1" fmla="*/ 0 h 1871134"/>
              <a:gd name="connsiteX2" fmla="*/ 2879609 w 4549532"/>
              <a:gd name="connsiteY2" fmla="*/ 0 h 1871134"/>
              <a:gd name="connsiteX3" fmla="*/ 4549532 w 4549532"/>
              <a:gd name="connsiteY3" fmla="*/ 0 h 1871134"/>
              <a:gd name="connsiteX4" fmla="*/ 4549532 w 4549532"/>
              <a:gd name="connsiteY4" fmla="*/ 68770 h 1871134"/>
              <a:gd name="connsiteX5" fmla="*/ 3016094 w 4549532"/>
              <a:gd name="connsiteY5" fmla="*/ 68770 h 1871134"/>
              <a:gd name="connsiteX6" fmla="*/ 1827469 w 4549532"/>
              <a:gd name="connsiteY6" fmla="*/ 68770 h 1871134"/>
              <a:gd name="connsiteX7" fmla="*/ 1030476 w 4549532"/>
              <a:gd name="connsiteY7" fmla="*/ 68770 h 1871134"/>
              <a:gd name="connsiteX8" fmla="*/ 371840 w 4549532"/>
              <a:gd name="connsiteY8" fmla="*/ 1786972 h 1871134"/>
              <a:gd name="connsiteX9" fmla="*/ 1827469 w 4549532"/>
              <a:gd name="connsiteY9" fmla="*/ 1786972 h 1871134"/>
              <a:gd name="connsiteX10" fmla="*/ 3016094 w 4549532"/>
              <a:gd name="connsiteY10" fmla="*/ 1786972 h 1871134"/>
              <a:gd name="connsiteX11" fmla="*/ 4549532 w 4549532"/>
              <a:gd name="connsiteY11" fmla="*/ 1786972 h 1871134"/>
              <a:gd name="connsiteX12" fmla="*/ 4549532 w 4549532"/>
              <a:gd name="connsiteY12" fmla="*/ 1871134 h 1871134"/>
              <a:gd name="connsiteX13" fmla="*/ 2879609 w 4549532"/>
              <a:gd name="connsiteY13" fmla="*/ 1871134 h 1871134"/>
              <a:gd name="connsiteX14" fmla="*/ 1585189 w 4549532"/>
              <a:gd name="connsiteY14" fmla="*/ 1871134 h 1871134"/>
              <a:gd name="connsiteX15" fmla="*/ 0 w 4549532"/>
              <a:gd name="connsiteY15" fmla="*/ 1871134 h 1871134"/>
              <a:gd name="connsiteX16" fmla="*/ 717259 w 4549532"/>
              <a:gd name="connsiteY16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49532" h="1871134">
                <a:moveTo>
                  <a:pt x="717259" y="0"/>
                </a:moveTo>
                <a:lnTo>
                  <a:pt x="1585189" y="0"/>
                </a:lnTo>
                <a:lnTo>
                  <a:pt x="2879609" y="0"/>
                </a:lnTo>
                <a:lnTo>
                  <a:pt x="4549532" y="0"/>
                </a:lnTo>
                <a:lnTo>
                  <a:pt x="4549532" y="68770"/>
                </a:lnTo>
                <a:lnTo>
                  <a:pt x="3016094" y="68770"/>
                </a:lnTo>
                <a:lnTo>
                  <a:pt x="1827469" y="68770"/>
                </a:lnTo>
                <a:lnTo>
                  <a:pt x="1030476" y="68770"/>
                </a:lnTo>
                <a:lnTo>
                  <a:pt x="371840" y="1786972"/>
                </a:lnTo>
                <a:lnTo>
                  <a:pt x="1827469" y="1786972"/>
                </a:lnTo>
                <a:lnTo>
                  <a:pt x="3016094" y="1786972"/>
                </a:lnTo>
                <a:lnTo>
                  <a:pt x="4549532" y="1786972"/>
                </a:lnTo>
                <a:lnTo>
                  <a:pt x="4549532" y="1871134"/>
                </a:lnTo>
                <a:lnTo>
                  <a:pt x="2879609" y="1871134"/>
                </a:lnTo>
                <a:lnTo>
                  <a:pt x="1585189" y="1871134"/>
                </a:lnTo>
                <a:lnTo>
                  <a:pt x="0" y="1871134"/>
                </a:lnTo>
                <a:lnTo>
                  <a:pt x="717259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E8E987A-C7BB-46FE-AB6E-CCB7ECEB64F2}"/>
              </a:ext>
            </a:extLst>
          </p:cNvPr>
          <p:cNvSpPr/>
          <p:nvPr/>
        </p:nvSpPr>
        <p:spPr>
          <a:xfrm>
            <a:off x="7642468" y="4165579"/>
            <a:ext cx="4549532" cy="1871134"/>
          </a:xfrm>
          <a:custGeom>
            <a:avLst/>
            <a:gdLst>
              <a:gd name="connsiteX0" fmla="*/ 717259 w 4549532"/>
              <a:gd name="connsiteY0" fmla="*/ 0 h 1871134"/>
              <a:gd name="connsiteX1" fmla="*/ 1585189 w 4549532"/>
              <a:gd name="connsiteY1" fmla="*/ 0 h 1871134"/>
              <a:gd name="connsiteX2" fmla="*/ 2879609 w 4549532"/>
              <a:gd name="connsiteY2" fmla="*/ 0 h 1871134"/>
              <a:gd name="connsiteX3" fmla="*/ 4549532 w 4549532"/>
              <a:gd name="connsiteY3" fmla="*/ 0 h 1871134"/>
              <a:gd name="connsiteX4" fmla="*/ 4549532 w 4549532"/>
              <a:gd name="connsiteY4" fmla="*/ 68770 h 1871134"/>
              <a:gd name="connsiteX5" fmla="*/ 3016094 w 4549532"/>
              <a:gd name="connsiteY5" fmla="*/ 68770 h 1871134"/>
              <a:gd name="connsiteX6" fmla="*/ 1827469 w 4549532"/>
              <a:gd name="connsiteY6" fmla="*/ 68770 h 1871134"/>
              <a:gd name="connsiteX7" fmla="*/ 1030476 w 4549532"/>
              <a:gd name="connsiteY7" fmla="*/ 68770 h 1871134"/>
              <a:gd name="connsiteX8" fmla="*/ 371840 w 4549532"/>
              <a:gd name="connsiteY8" fmla="*/ 1786972 h 1871134"/>
              <a:gd name="connsiteX9" fmla="*/ 1827469 w 4549532"/>
              <a:gd name="connsiteY9" fmla="*/ 1786972 h 1871134"/>
              <a:gd name="connsiteX10" fmla="*/ 3016094 w 4549532"/>
              <a:gd name="connsiteY10" fmla="*/ 1786972 h 1871134"/>
              <a:gd name="connsiteX11" fmla="*/ 4549532 w 4549532"/>
              <a:gd name="connsiteY11" fmla="*/ 1786972 h 1871134"/>
              <a:gd name="connsiteX12" fmla="*/ 4549532 w 4549532"/>
              <a:gd name="connsiteY12" fmla="*/ 1871134 h 1871134"/>
              <a:gd name="connsiteX13" fmla="*/ 2879609 w 4549532"/>
              <a:gd name="connsiteY13" fmla="*/ 1871134 h 1871134"/>
              <a:gd name="connsiteX14" fmla="*/ 1585189 w 4549532"/>
              <a:gd name="connsiteY14" fmla="*/ 1871134 h 1871134"/>
              <a:gd name="connsiteX15" fmla="*/ 0 w 4549532"/>
              <a:gd name="connsiteY15" fmla="*/ 1871134 h 1871134"/>
              <a:gd name="connsiteX16" fmla="*/ 717259 w 4549532"/>
              <a:gd name="connsiteY16" fmla="*/ 0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49532" h="1871134">
                <a:moveTo>
                  <a:pt x="717259" y="0"/>
                </a:moveTo>
                <a:lnTo>
                  <a:pt x="1585189" y="0"/>
                </a:lnTo>
                <a:lnTo>
                  <a:pt x="2879609" y="0"/>
                </a:lnTo>
                <a:lnTo>
                  <a:pt x="4549532" y="0"/>
                </a:lnTo>
                <a:lnTo>
                  <a:pt x="4549532" y="68770"/>
                </a:lnTo>
                <a:lnTo>
                  <a:pt x="3016094" y="68770"/>
                </a:lnTo>
                <a:lnTo>
                  <a:pt x="1827469" y="68770"/>
                </a:lnTo>
                <a:lnTo>
                  <a:pt x="1030476" y="68770"/>
                </a:lnTo>
                <a:lnTo>
                  <a:pt x="371840" y="1786972"/>
                </a:lnTo>
                <a:lnTo>
                  <a:pt x="1827469" y="1786972"/>
                </a:lnTo>
                <a:lnTo>
                  <a:pt x="3016094" y="1786972"/>
                </a:lnTo>
                <a:lnTo>
                  <a:pt x="4549532" y="1786972"/>
                </a:lnTo>
                <a:lnTo>
                  <a:pt x="4549532" y="1871134"/>
                </a:lnTo>
                <a:lnTo>
                  <a:pt x="2879609" y="1871134"/>
                </a:lnTo>
                <a:lnTo>
                  <a:pt x="1585189" y="1871134"/>
                </a:lnTo>
                <a:lnTo>
                  <a:pt x="0" y="1871134"/>
                </a:lnTo>
                <a:lnTo>
                  <a:pt x="717259" y="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1" name="Graphic 20" descr="Car with solid fill">
            <a:extLst>
              <a:ext uri="{FF2B5EF4-FFF2-40B4-BE49-F238E27FC236}">
                <a16:creationId xmlns:a16="http://schemas.microsoft.com/office/drawing/2014/main" id="{4ED93C35-49E1-48BF-99F6-08575638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2408" y="2179844"/>
            <a:ext cx="1066217" cy="1066217"/>
          </a:xfrm>
          <a:prstGeom prst="rect">
            <a:avLst/>
          </a:prstGeom>
        </p:spPr>
      </p:pic>
      <p:pic>
        <p:nvPicPr>
          <p:cNvPr id="22" name="Graphic 21" descr="Car with solid fill">
            <a:extLst>
              <a:ext uri="{FF2B5EF4-FFF2-40B4-BE49-F238E27FC236}">
                <a16:creationId xmlns:a16="http://schemas.microsoft.com/office/drawing/2014/main" id="{089BFE59-7B58-4427-A0FA-3EE08ABF5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2408" y="4568035"/>
            <a:ext cx="1066217" cy="1066217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87585ED-65A9-4C10-A61D-1EA9956D1FB7}"/>
              </a:ext>
            </a:extLst>
          </p:cNvPr>
          <p:cNvSpPr/>
          <p:nvPr/>
        </p:nvSpPr>
        <p:spPr>
          <a:xfrm>
            <a:off x="8758238" y="4648320"/>
            <a:ext cx="509137" cy="852488"/>
          </a:xfrm>
          <a:custGeom>
            <a:avLst/>
            <a:gdLst>
              <a:gd name="connsiteX0" fmla="*/ 80738 w 509137"/>
              <a:gd name="connsiteY0" fmla="*/ 38097 h 852488"/>
              <a:gd name="connsiteX1" fmla="*/ 37874 w 509137"/>
              <a:gd name="connsiteY1" fmla="*/ 80961 h 852488"/>
              <a:gd name="connsiteX2" fmla="*/ 37874 w 509137"/>
              <a:gd name="connsiteY2" fmla="*/ 295275 h 852488"/>
              <a:gd name="connsiteX3" fmla="*/ 471261 w 509137"/>
              <a:gd name="connsiteY3" fmla="*/ 295275 h 852488"/>
              <a:gd name="connsiteX4" fmla="*/ 471261 w 509137"/>
              <a:gd name="connsiteY4" fmla="*/ 80961 h 852488"/>
              <a:gd name="connsiteX5" fmla="*/ 428397 w 509137"/>
              <a:gd name="connsiteY5" fmla="*/ 38097 h 852488"/>
              <a:gd name="connsiteX6" fmla="*/ 84858 w 509137"/>
              <a:gd name="connsiteY6" fmla="*/ 0 h 852488"/>
              <a:gd name="connsiteX7" fmla="*/ 424279 w 509137"/>
              <a:gd name="connsiteY7" fmla="*/ 0 h 852488"/>
              <a:gd name="connsiteX8" fmla="*/ 509137 w 509137"/>
              <a:gd name="connsiteY8" fmla="*/ 84858 h 852488"/>
              <a:gd name="connsiteX9" fmla="*/ 509137 w 509137"/>
              <a:gd name="connsiteY9" fmla="*/ 852488 h 852488"/>
              <a:gd name="connsiteX10" fmla="*/ 0 w 509137"/>
              <a:gd name="connsiteY10" fmla="*/ 852488 h 852488"/>
              <a:gd name="connsiteX11" fmla="*/ 0 w 509137"/>
              <a:gd name="connsiteY11" fmla="*/ 84858 h 852488"/>
              <a:gd name="connsiteX12" fmla="*/ 84858 w 509137"/>
              <a:gd name="connsiteY12" fmla="*/ 0 h 85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137" h="852488">
                <a:moveTo>
                  <a:pt x="80738" y="38097"/>
                </a:moveTo>
                <a:cubicBezTo>
                  <a:pt x="57065" y="38097"/>
                  <a:pt x="37874" y="57288"/>
                  <a:pt x="37874" y="80961"/>
                </a:cubicBezTo>
                <a:lnTo>
                  <a:pt x="37874" y="295275"/>
                </a:lnTo>
                <a:lnTo>
                  <a:pt x="471261" y="295275"/>
                </a:lnTo>
                <a:lnTo>
                  <a:pt x="471261" y="80961"/>
                </a:lnTo>
                <a:cubicBezTo>
                  <a:pt x="471261" y="57288"/>
                  <a:pt x="452070" y="38097"/>
                  <a:pt x="428397" y="38097"/>
                </a:cubicBezTo>
                <a:close/>
                <a:moveTo>
                  <a:pt x="84858" y="0"/>
                </a:moveTo>
                <a:lnTo>
                  <a:pt x="424279" y="0"/>
                </a:lnTo>
                <a:cubicBezTo>
                  <a:pt x="471145" y="0"/>
                  <a:pt x="509137" y="37992"/>
                  <a:pt x="509137" y="84858"/>
                </a:cubicBezTo>
                <a:lnTo>
                  <a:pt x="509137" y="852488"/>
                </a:lnTo>
                <a:lnTo>
                  <a:pt x="0" y="852488"/>
                </a:lnTo>
                <a:lnTo>
                  <a:pt x="0" y="84858"/>
                </a:lnTo>
                <a:cubicBezTo>
                  <a:pt x="0" y="37992"/>
                  <a:pt x="37992" y="0"/>
                  <a:pt x="84858" y="0"/>
                </a:cubicBez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B39646D-E5ED-4CE8-AA1E-88B4EB2FE8E1}"/>
              </a:ext>
            </a:extLst>
          </p:cNvPr>
          <p:cNvSpPr/>
          <p:nvPr/>
        </p:nvSpPr>
        <p:spPr>
          <a:xfrm>
            <a:off x="8716394" y="2189323"/>
            <a:ext cx="509137" cy="852488"/>
          </a:xfrm>
          <a:custGeom>
            <a:avLst/>
            <a:gdLst>
              <a:gd name="connsiteX0" fmla="*/ 80738 w 509137"/>
              <a:gd name="connsiteY0" fmla="*/ 38097 h 852488"/>
              <a:gd name="connsiteX1" fmla="*/ 37874 w 509137"/>
              <a:gd name="connsiteY1" fmla="*/ 80961 h 852488"/>
              <a:gd name="connsiteX2" fmla="*/ 37874 w 509137"/>
              <a:gd name="connsiteY2" fmla="*/ 295275 h 852488"/>
              <a:gd name="connsiteX3" fmla="*/ 471261 w 509137"/>
              <a:gd name="connsiteY3" fmla="*/ 295275 h 852488"/>
              <a:gd name="connsiteX4" fmla="*/ 471261 w 509137"/>
              <a:gd name="connsiteY4" fmla="*/ 80961 h 852488"/>
              <a:gd name="connsiteX5" fmla="*/ 428397 w 509137"/>
              <a:gd name="connsiteY5" fmla="*/ 38097 h 852488"/>
              <a:gd name="connsiteX6" fmla="*/ 84858 w 509137"/>
              <a:gd name="connsiteY6" fmla="*/ 0 h 852488"/>
              <a:gd name="connsiteX7" fmla="*/ 424279 w 509137"/>
              <a:gd name="connsiteY7" fmla="*/ 0 h 852488"/>
              <a:gd name="connsiteX8" fmla="*/ 509137 w 509137"/>
              <a:gd name="connsiteY8" fmla="*/ 84858 h 852488"/>
              <a:gd name="connsiteX9" fmla="*/ 509137 w 509137"/>
              <a:gd name="connsiteY9" fmla="*/ 852488 h 852488"/>
              <a:gd name="connsiteX10" fmla="*/ 0 w 509137"/>
              <a:gd name="connsiteY10" fmla="*/ 852488 h 852488"/>
              <a:gd name="connsiteX11" fmla="*/ 0 w 509137"/>
              <a:gd name="connsiteY11" fmla="*/ 84858 h 852488"/>
              <a:gd name="connsiteX12" fmla="*/ 84858 w 509137"/>
              <a:gd name="connsiteY12" fmla="*/ 0 h 85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137" h="852488">
                <a:moveTo>
                  <a:pt x="80738" y="38097"/>
                </a:moveTo>
                <a:cubicBezTo>
                  <a:pt x="57065" y="38097"/>
                  <a:pt x="37874" y="57288"/>
                  <a:pt x="37874" y="80961"/>
                </a:cubicBezTo>
                <a:lnTo>
                  <a:pt x="37874" y="295275"/>
                </a:lnTo>
                <a:lnTo>
                  <a:pt x="471261" y="295275"/>
                </a:lnTo>
                <a:lnTo>
                  <a:pt x="471261" y="80961"/>
                </a:lnTo>
                <a:cubicBezTo>
                  <a:pt x="471261" y="57288"/>
                  <a:pt x="452070" y="38097"/>
                  <a:pt x="428397" y="38097"/>
                </a:cubicBezTo>
                <a:close/>
                <a:moveTo>
                  <a:pt x="84858" y="0"/>
                </a:moveTo>
                <a:lnTo>
                  <a:pt x="424279" y="0"/>
                </a:lnTo>
                <a:cubicBezTo>
                  <a:pt x="471145" y="0"/>
                  <a:pt x="509137" y="37992"/>
                  <a:pt x="509137" y="84858"/>
                </a:cubicBezTo>
                <a:lnTo>
                  <a:pt x="509137" y="852488"/>
                </a:lnTo>
                <a:lnTo>
                  <a:pt x="0" y="852488"/>
                </a:lnTo>
                <a:lnTo>
                  <a:pt x="0" y="84858"/>
                </a:lnTo>
                <a:cubicBezTo>
                  <a:pt x="0" y="37992"/>
                  <a:pt x="37992" y="0"/>
                  <a:pt x="84858" y="0"/>
                </a:cubicBez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32E23-7C95-4727-8998-DFAF6C198C17}"/>
              </a:ext>
            </a:extLst>
          </p:cNvPr>
          <p:cNvSpPr txBox="1"/>
          <p:nvPr/>
        </p:nvSpPr>
        <p:spPr>
          <a:xfrm>
            <a:off x="8720706" y="2539465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CE1B5B-EEBA-4B63-BD56-789EA65C7AD7}"/>
              </a:ext>
            </a:extLst>
          </p:cNvPr>
          <p:cNvSpPr txBox="1"/>
          <p:nvPr/>
        </p:nvSpPr>
        <p:spPr>
          <a:xfrm>
            <a:off x="8762550" y="4989593"/>
            <a:ext cx="54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F9CAF1C-ABEF-4B51-80CA-68E87417ABA1}"/>
              </a:ext>
            </a:extLst>
          </p:cNvPr>
          <p:cNvSpPr/>
          <p:nvPr/>
        </p:nvSpPr>
        <p:spPr>
          <a:xfrm rot="10800000">
            <a:off x="10383145" y="2671875"/>
            <a:ext cx="355531" cy="137511"/>
          </a:xfrm>
          <a:custGeom>
            <a:avLst/>
            <a:gdLst>
              <a:gd name="connsiteX0" fmla="*/ 27502 w 355531"/>
              <a:gd name="connsiteY0" fmla="*/ 48129 h 137511"/>
              <a:gd name="connsiteX1" fmla="*/ 27502 w 355531"/>
              <a:gd name="connsiteY1" fmla="*/ 89382 h 137511"/>
              <a:gd name="connsiteX2" fmla="*/ 61879 w 355531"/>
              <a:gd name="connsiteY2" fmla="*/ 89382 h 137511"/>
              <a:gd name="connsiteX3" fmla="*/ 61879 w 355531"/>
              <a:gd name="connsiteY3" fmla="*/ 48129 h 137511"/>
              <a:gd name="connsiteX4" fmla="*/ 61879 w 355531"/>
              <a:gd name="connsiteY4" fmla="*/ 0 h 137511"/>
              <a:gd name="connsiteX5" fmla="*/ 226890 w 355531"/>
              <a:gd name="connsiteY5" fmla="*/ 0 h 137511"/>
              <a:gd name="connsiteX6" fmla="*/ 253429 w 355531"/>
              <a:gd name="connsiteY6" fmla="*/ 20626 h 137511"/>
              <a:gd name="connsiteX7" fmla="*/ 288769 w 355531"/>
              <a:gd name="connsiteY7" fmla="*/ 20626 h 137511"/>
              <a:gd name="connsiteX8" fmla="*/ 288769 w 355531"/>
              <a:gd name="connsiteY8" fmla="*/ 55004 h 137511"/>
              <a:gd name="connsiteX9" fmla="*/ 355531 w 355531"/>
              <a:gd name="connsiteY9" fmla="*/ 55004 h 137511"/>
              <a:gd name="connsiteX10" fmla="*/ 355531 w 355531"/>
              <a:gd name="connsiteY10" fmla="*/ 82506 h 137511"/>
              <a:gd name="connsiteX11" fmla="*/ 288769 w 355531"/>
              <a:gd name="connsiteY11" fmla="*/ 82506 h 137511"/>
              <a:gd name="connsiteX12" fmla="*/ 288769 w 355531"/>
              <a:gd name="connsiteY12" fmla="*/ 116884 h 137511"/>
              <a:gd name="connsiteX13" fmla="*/ 253429 w 355531"/>
              <a:gd name="connsiteY13" fmla="*/ 116884 h 137511"/>
              <a:gd name="connsiteX14" fmla="*/ 226890 w 355531"/>
              <a:gd name="connsiteY14" fmla="*/ 137511 h 137511"/>
              <a:gd name="connsiteX15" fmla="*/ 61879 w 355531"/>
              <a:gd name="connsiteY15" fmla="*/ 137511 h 137511"/>
              <a:gd name="connsiteX16" fmla="*/ 61879 w 355531"/>
              <a:gd name="connsiteY16" fmla="*/ 116884 h 137511"/>
              <a:gd name="connsiteX17" fmla="*/ 0 w 355531"/>
              <a:gd name="connsiteY17" fmla="*/ 116884 h 137511"/>
              <a:gd name="connsiteX18" fmla="*/ 0 w 355531"/>
              <a:gd name="connsiteY18" fmla="*/ 20626 h 137511"/>
              <a:gd name="connsiteX19" fmla="*/ 61879 w 355531"/>
              <a:gd name="connsiteY19" fmla="*/ 20626 h 13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5531" h="137511">
                <a:moveTo>
                  <a:pt x="27502" y="48129"/>
                </a:moveTo>
                <a:lnTo>
                  <a:pt x="27502" y="89382"/>
                </a:lnTo>
                <a:lnTo>
                  <a:pt x="61879" y="89382"/>
                </a:lnTo>
                <a:lnTo>
                  <a:pt x="61879" y="48129"/>
                </a:lnTo>
                <a:close/>
                <a:moveTo>
                  <a:pt x="61879" y="0"/>
                </a:moveTo>
                <a:lnTo>
                  <a:pt x="226890" y="0"/>
                </a:lnTo>
                <a:cubicBezTo>
                  <a:pt x="239397" y="40"/>
                  <a:pt x="250302" y="8516"/>
                  <a:pt x="253429" y="20626"/>
                </a:cubicBezTo>
                <a:lnTo>
                  <a:pt x="288769" y="20626"/>
                </a:lnTo>
                <a:lnTo>
                  <a:pt x="288769" y="55004"/>
                </a:lnTo>
                <a:lnTo>
                  <a:pt x="355531" y="55004"/>
                </a:lnTo>
                <a:lnTo>
                  <a:pt x="355531" y="82506"/>
                </a:lnTo>
                <a:lnTo>
                  <a:pt x="288769" y="82506"/>
                </a:lnTo>
                <a:lnTo>
                  <a:pt x="288769" y="116884"/>
                </a:lnTo>
                <a:lnTo>
                  <a:pt x="253429" y="116884"/>
                </a:lnTo>
                <a:cubicBezTo>
                  <a:pt x="250302" y="128995"/>
                  <a:pt x="239397" y="137470"/>
                  <a:pt x="226890" y="137511"/>
                </a:cubicBezTo>
                <a:lnTo>
                  <a:pt x="61879" y="137511"/>
                </a:lnTo>
                <a:lnTo>
                  <a:pt x="61879" y="116884"/>
                </a:lnTo>
                <a:lnTo>
                  <a:pt x="0" y="116884"/>
                </a:lnTo>
                <a:lnTo>
                  <a:pt x="0" y="20626"/>
                </a:lnTo>
                <a:lnTo>
                  <a:pt x="61879" y="20626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BCCE22E-84B4-45FC-B09A-18FF4EDB1F23}"/>
              </a:ext>
            </a:extLst>
          </p:cNvPr>
          <p:cNvSpPr/>
          <p:nvPr/>
        </p:nvSpPr>
        <p:spPr>
          <a:xfrm rot="10800000">
            <a:off x="10383145" y="5036748"/>
            <a:ext cx="355531" cy="137511"/>
          </a:xfrm>
          <a:custGeom>
            <a:avLst/>
            <a:gdLst>
              <a:gd name="connsiteX0" fmla="*/ 27502 w 355531"/>
              <a:gd name="connsiteY0" fmla="*/ 48129 h 137511"/>
              <a:gd name="connsiteX1" fmla="*/ 27502 w 355531"/>
              <a:gd name="connsiteY1" fmla="*/ 89382 h 137511"/>
              <a:gd name="connsiteX2" fmla="*/ 61879 w 355531"/>
              <a:gd name="connsiteY2" fmla="*/ 89382 h 137511"/>
              <a:gd name="connsiteX3" fmla="*/ 61879 w 355531"/>
              <a:gd name="connsiteY3" fmla="*/ 48129 h 137511"/>
              <a:gd name="connsiteX4" fmla="*/ 61879 w 355531"/>
              <a:gd name="connsiteY4" fmla="*/ 0 h 137511"/>
              <a:gd name="connsiteX5" fmla="*/ 226890 w 355531"/>
              <a:gd name="connsiteY5" fmla="*/ 0 h 137511"/>
              <a:gd name="connsiteX6" fmla="*/ 253429 w 355531"/>
              <a:gd name="connsiteY6" fmla="*/ 20626 h 137511"/>
              <a:gd name="connsiteX7" fmla="*/ 288769 w 355531"/>
              <a:gd name="connsiteY7" fmla="*/ 20626 h 137511"/>
              <a:gd name="connsiteX8" fmla="*/ 288769 w 355531"/>
              <a:gd name="connsiteY8" fmla="*/ 55004 h 137511"/>
              <a:gd name="connsiteX9" fmla="*/ 355531 w 355531"/>
              <a:gd name="connsiteY9" fmla="*/ 55004 h 137511"/>
              <a:gd name="connsiteX10" fmla="*/ 355531 w 355531"/>
              <a:gd name="connsiteY10" fmla="*/ 82506 h 137511"/>
              <a:gd name="connsiteX11" fmla="*/ 288769 w 355531"/>
              <a:gd name="connsiteY11" fmla="*/ 82506 h 137511"/>
              <a:gd name="connsiteX12" fmla="*/ 288769 w 355531"/>
              <a:gd name="connsiteY12" fmla="*/ 116884 h 137511"/>
              <a:gd name="connsiteX13" fmla="*/ 253429 w 355531"/>
              <a:gd name="connsiteY13" fmla="*/ 116884 h 137511"/>
              <a:gd name="connsiteX14" fmla="*/ 226890 w 355531"/>
              <a:gd name="connsiteY14" fmla="*/ 137511 h 137511"/>
              <a:gd name="connsiteX15" fmla="*/ 61879 w 355531"/>
              <a:gd name="connsiteY15" fmla="*/ 137511 h 137511"/>
              <a:gd name="connsiteX16" fmla="*/ 61879 w 355531"/>
              <a:gd name="connsiteY16" fmla="*/ 116884 h 137511"/>
              <a:gd name="connsiteX17" fmla="*/ 0 w 355531"/>
              <a:gd name="connsiteY17" fmla="*/ 116884 h 137511"/>
              <a:gd name="connsiteX18" fmla="*/ 0 w 355531"/>
              <a:gd name="connsiteY18" fmla="*/ 20626 h 137511"/>
              <a:gd name="connsiteX19" fmla="*/ 61879 w 355531"/>
              <a:gd name="connsiteY19" fmla="*/ 20626 h 13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5531" h="137511">
                <a:moveTo>
                  <a:pt x="27502" y="48129"/>
                </a:moveTo>
                <a:lnTo>
                  <a:pt x="27502" y="89382"/>
                </a:lnTo>
                <a:lnTo>
                  <a:pt x="61879" y="89382"/>
                </a:lnTo>
                <a:lnTo>
                  <a:pt x="61879" y="48129"/>
                </a:lnTo>
                <a:close/>
                <a:moveTo>
                  <a:pt x="61879" y="0"/>
                </a:moveTo>
                <a:lnTo>
                  <a:pt x="226890" y="0"/>
                </a:lnTo>
                <a:cubicBezTo>
                  <a:pt x="239397" y="40"/>
                  <a:pt x="250302" y="8516"/>
                  <a:pt x="253429" y="20626"/>
                </a:cubicBezTo>
                <a:lnTo>
                  <a:pt x="288769" y="20626"/>
                </a:lnTo>
                <a:lnTo>
                  <a:pt x="288769" y="55004"/>
                </a:lnTo>
                <a:lnTo>
                  <a:pt x="355531" y="55004"/>
                </a:lnTo>
                <a:lnTo>
                  <a:pt x="355531" y="82506"/>
                </a:lnTo>
                <a:lnTo>
                  <a:pt x="288769" y="82506"/>
                </a:lnTo>
                <a:lnTo>
                  <a:pt x="288769" y="116884"/>
                </a:lnTo>
                <a:lnTo>
                  <a:pt x="253429" y="116884"/>
                </a:lnTo>
                <a:cubicBezTo>
                  <a:pt x="250302" y="128995"/>
                  <a:pt x="239397" y="137470"/>
                  <a:pt x="226890" y="137511"/>
                </a:cubicBezTo>
                <a:lnTo>
                  <a:pt x="61879" y="137511"/>
                </a:lnTo>
                <a:lnTo>
                  <a:pt x="61879" y="116884"/>
                </a:lnTo>
                <a:lnTo>
                  <a:pt x="0" y="116884"/>
                </a:lnTo>
                <a:lnTo>
                  <a:pt x="0" y="20626"/>
                </a:lnTo>
                <a:lnTo>
                  <a:pt x="61879" y="20626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8B3161-F9ED-4731-9AE4-82B4BE2B5D96}"/>
              </a:ext>
            </a:extLst>
          </p:cNvPr>
          <p:cNvCxnSpPr>
            <a:cxnSpLocks/>
          </p:cNvCxnSpPr>
          <p:nvPr/>
        </p:nvCxnSpPr>
        <p:spPr>
          <a:xfrm>
            <a:off x="9225531" y="2740819"/>
            <a:ext cx="1157614" cy="0"/>
          </a:xfrm>
          <a:prstGeom prst="straightConnector1">
            <a:avLst/>
          </a:prstGeom>
          <a:ln w="28575">
            <a:solidFill>
              <a:srgbClr val="1F4E7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0E0CEF-B9DD-4B7F-9FE5-0CE3510957FE}"/>
              </a:ext>
            </a:extLst>
          </p:cNvPr>
          <p:cNvCxnSpPr>
            <a:cxnSpLocks/>
          </p:cNvCxnSpPr>
          <p:nvPr/>
        </p:nvCxnSpPr>
        <p:spPr>
          <a:xfrm>
            <a:off x="9225531" y="5103019"/>
            <a:ext cx="1210954" cy="0"/>
          </a:xfrm>
          <a:prstGeom prst="straightConnector1">
            <a:avLst/>
          </a:prstGeom>
          <a:ln w="28575">
            <a:solidFill>
              <a:srgbClr val="1F4E7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2A702D4E-C2E1-4BD1-8B47-A33F527BEBB2}"/>
              </a:ext>
            </a:extLst>
          </p:cNvPr>
          <p:cNvSpPr txBox="1">
            <a:spLocks/>
          </p:cNvSpPr>
          <p:nvPr/>
        </p:nvSpPr>
        <p:spPr>
          <a:xfrm>
            <a:off x="9718156" y="4886445"/>
            <a:ext cx="650504" cy="3762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rgbClr val="1F4E79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COM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EDC0AD6A-E740-48E4-901A-D9B4DF87F0D3}"/>
              </a:ext>
            </a:extLst>
          </p:cNvPr>
          <p:cNvSpPr txBox="1">
            <a:spLocks/>
          </p:cNvSpPr>
          <p:nvPr/>
        </p:nvSpPr>
        <p:spPr>
          <a:xfrm>
            <a:off x="9718156" y="2522573"/>
            <a:ext cx="650504" cy="3762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479D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000" dirty="0">
                <a:solidFill>
                  <a:srgbClr val="1F4E79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33410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FCF6B-250E-44C5-A96B-B70108A01D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EV </a:t>
            </a:r>
            <a:r>
              <a:rPr lang="de-DE" dirty="0" err="1"/>
              <a:t>Charging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CFC53-C1A2-4ED5-9637-454B4F554B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OBC module in EV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19760F-B346-4919-A282-B7C3EC6AE8E3}"/>
              </a:ext>
            </a:extLst>
          </p:cNvPr>
          <p:cNvGrpSpPr/>
          <p:nvPr/>
        </p:nvGrpSpPr>
        <p:grpSpPr>
          <a:xfrm>
            <a:off x="4258132" y="4137913"/>
            <a:ext cx="4367528" cy="1610655"/>
            <a:chOff x="3067393" y="3485155"/>
            <a:chExt cx="7242678" cy="2670949"/>
          </a:xfrm>
        </p:grpSpPr>
        <p:sp>
          <p:nvSpPr>
            <p:cNvPr id="11" name="Ellipse 38">
              <a:extLst>
                <a:ext uri="{FF2B5EF4-FFF2-40B4-BE49-F238E27FC236}">
                  <a16:creationId xmlns:a16="http://schemas.microsoft.com/office/drawing/2014/main" id="{C0B14E4F-F407-4F50-B524-80BD40647816}"/>
                </a:ext>
              </a:extLst>
            </p:cNvPr>
            <p:cNvSpPr/>
            <p:nvPr/>
          </p:nvSpPr>
          <p:spPr>
            <a:xfrm>
              <a:off x="5267681" y="5045122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2" name="Ellipse 29">
              <a:extLst>
                <a:ext uri="{FF2B5EF4-FFF2-40B4-BE49-F238E27FC236}">
                  <a16:creationId xmlns:a16="http://schemas.microsoft.com/office/drawing/2014/main" id="{14634BD3-F639-4CE5-A866-326CEA58DAFB}"/>
                </a:ext>
              </a:extLst>
            </p:cNvPr>
            <p:cNvSpPr/>
            <p:nvPr/>
          </p:nvSpPr>
          <p:spPr>
            <a:xfrm>
              <a:off x="4229127" y="4347952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13" name="Connecteur droit 3">
              <a:extLst>
                <a:ext uri="{FF2B5EF4-FFF2-40B4-BE49-F238E27FC236}">
                  <a16:creationId xmlns:a16="http://schemas.microsoft.com/office/drawing/2014/main" id="{B68AD6D3-8B76-41B2-B607-13ACBD7486A9}"/>
                </a:ext>
              </a:extLst>
            </p:cNvPr>
            <p:cNvCxnSpPr/>
            <p:nvPr/>
          </p:nvCxnSpPr>
          <p:spPr bwMode="auto">
            <a:xfrm>
              <a:off x="3524012" y="3805656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8">
              <a:extLst>
                <a:ext uri="{FF2B5EF4-FFF2-40B4-BE49-F238E27FC236}">
                  <a16:creationId xmlns:a16="http://schemas.microsoft.com/office/drawing/2014/main" id="{B4D13377-D9FA-44C4-9813-16B9F95510E3}"/>
                </a:ext>
              </a:extLst>
            </p:cNvPr>
            <p:cNvCxnSpPr/>
            <p:nvPr/>
          </p:nvCxnSpPr>
          <p:spPr bwMode="auto">
            <a:xfrm>
              <a:off x="3524012" y="4423793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9">
              <a:extLst>
                <a:ext uri="{FF2B5EF4-FFF2-40B4-BE49-F238E27FC236}">
                  <a16:creationId xmlns:a16="http://schemas.microsoft.com/office/drawing/2014/main" id="{AA2935B3-FF8D-44D9-B207-730811B31077}"/>
                </a:ext>
              </a:extLst>
            </p:cNvPr>
            <p:cNvCxnSpPr/>
            <p:nvPr/>
          </p:nvCxnSpPr>
          <p:spPr bwMode="auto">
            <a:xfrm>
              <a:off x="3524012" y="5130236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Ellipse 4">
              <a:extLst>
                <a:ext uri="{FF2B5EF4-FFF2-40B4-BE49-F238E27FC236}">
                  <a16:creationId xmlns:a16="http://schemas.microsoft.com/office/drawing/2014/main" id="{56B39D37-43E9-433E-9CA2-D1413E274EE8}"/>
                </a:ext>
              </a:extLst>
            </p:cNvPr>
            <p:cNvSpPr/>
            <p:nvPr/>
          </p:nvSpPr>
          <p:spPr>
            <a:xfrm>
              <a:off x="6535148" y="3717351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17" name="Connecteur droit 6">
              <a:extLst>
                <a:ext uri="{FF2B5EF4-FFF2-40B4-BE49-F238E27FC236}">
                  <a16:creationId xmlns:a16="http://schemas.microsoft.com/office/drawing/2014/main" id="{6FE058AE-7A71-42EE-82A4-A9C83AA0E9E3}"/>
                </a:ext>
              </a:extLst>
            </p:cNvPr>
            <p:cNvCxnSpPr>
              <a:stCxn id="16" idx="2"/>
            </p:cNvCxnSpPr>
            <p:nvPr/>
          </p:nvCxnSpPr>
          <p:spPr bwMode="auto">
            <a:xfrm flipV="1">
              <a:off x="6535148" y="3540741"/>
              <a:ext cx="602108" cy="26491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Ellipse 14">
              <a:extLst>
                <a:ext uri="{FF2B5EF4-FFF2-40B4-BE49-F238E27FC236}">
                  <a16:creationId xmlns:a16="http://schemas.microsoft.com/office/drawing/2014/main" id="{E525DC01-35F0-4638-A8AC-D20BB2E919D0}"/>
                </a:ext>
              </a:extLst>
            </p:cNvPr>
            <p:cNvSpPr/>
            <p:nvPr/>
          </p:nvSpPr>
          <p:spPr>
            <a:xfrm>
              <a:off x="7137257" y="3717351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19" name="Connecteur droit 19">
              <a:extLst>
                <a:ext uri="{FF2B5EF4-FFF2-40B4-BE49-F238E27FC236}">
                  <a16:creationId xmlns:a16="http://schemas.microsoft.com/office/drawing/2014/main" id="{00037C7C-2B13-4CAC-87E1-8B65B9838B45}"/>
                </a:ext>
              </a:extLst>
            </p:cNvPr>
            <p:cNvCxnSpPr/>
            <p:nvPr/>
          </p:nvCxnSpPr>
          <p:spPr bwMode="auto">
            <a:xfrm>
              <a:off x="7287631" y="3805651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Ellipse 20">
              <a:extLst>
                <a:ext uri="{FF2B5EF4-FFF2-40B4-BE49-F238E27FC236}">
                  <a16:creationId xmlns:a16="http://schemas.microsoft.com/office/drawing/2014/main" id="{1449F4CC-2C63-4891-9A17-23AAB02C72D7}"/>
                </a:ext>
              </a:extLst>
            </p:cNvPr>
            <p:cNvSpPr/>
            <p:nvPr/>
          </p:nvSpPr>
          <p:spPr>
            <a:xfrm>
              <a:off x="6528373" y="4335494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21" name="Connecteur droit 21">
              <a:extLst>
                <a:ext uri="{FF2B5EF4-FFF2-40B4-BE49-F238E27FC236}">
                  <a16:creationId xmlns:a16="http://schemas.microsoft.com/office/drawing/2014/main" id="{CBC0AFAE-725E-4335-B45B-E7C8380E054B}"/>
                </a:ext>
              </a:extLst>
            </p:cNvPr>
            <p:cNvCxnSpPr>
              <a:stCxn id="20" idx="2"/>
            </p:cNvCxnSpPr>
            <p:nvPr/>
          </p:nvCxnSpPr>
          <p:spPr bwMode="auto">
            <a:xfrm flipV="1">
              <a:off x="6528373" y="4158885"/>
              <a:ext cx="602108" cy="26491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Ellipse 22">
              <a:extLst>
                <a:ext uri="{FF2B5EF4-FFF2-40B4-BE49-F238E27FC236}">
                  <a16:creationId xmlns:a16="http://schemas.microsoft.com/office/drawing/2014/main" id="{4DE8E41F-7355-4241-811F-7A5FB639048B}"/>
                </a:ext>
              </a:extLst>
            </p:cNvPr>
            <p:cNvSpPr/>
            <p:nvPr/>
          </p:nvSpPr>
          <p:spPr>
            <a:xfrm>
              <a:off x="7130481" y="4335494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23" name="Connecteur droit 23">
              <a:extLst>
                <a:ext uri="{FF2B5EF4-FFF2-40B4-BE49-F238E27FC236}">
                  <a16:creationId xmlns:a16="http://schemas.microsoft.com/office/drawing/2014/main" id="{A891EBC4-83BB-4EE5-835B-800538296391}"/>
                </a:ext>
              </a:extLst>
            </p:cNvPr>
            <p:cNvCxnSpPr/>
            <p:nvPr/>
          </p:nvCxnSpPr>
          <p:spPr bwMode="auto">
            <a:xfrm>
              <a:off x="7280857" y="4423793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Ellipse 24">
              <a:extLst>
                <a:ext uri="{FF2B5EF4-FFF2-40B4-BE49-F238E27FC236}">
                  <a16:creationId xmlns:a16="http://schemas.microsoft.com/office/drawing/2014/main" id="{D26E0081-54D0-4858-85B3-D0FF150618CB}"/>
                </a:ext>
              </a:extLst>
            </p:cNvPr>
            <p:cNvSpPr/>
            <p:nvPr/>
          </p:nvSpPr>
          <p:spPr>
            <a:xfrm>
              <a:off x="6546454" y="5041937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25" name="Connecteur droit 25">
              <a:extLst>
                <a:ext uri="{FF2B5EF4-FFF2-40B4-BE49-F238E27FC236}">
                  <a16:creationId xmlns:a16="http://schemas.microsoft.com/office/drawing/2014/main" id="{1B77118C-68E4-40B5-A7F6-A21AA74CC841}"/>
                </a:ext>
              </a:extLst>
            </p:cNvPr>
            <p:cNvCxnSpPr>
              <a:stCxn id="24" idx="2"/>
            </p:cNvCxnSpPr>
            <p:nvPr/>
          </p:nvCxnSpPr>
          <p:spPr bwMode="auto">
            <a:xfrm flipV="1">
              <a:off x="6546454" y="4865327"/>
              <a:ext cx="602108" cy="26491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Ellipse 26">
              <a:extLst>
                <a:ext uri="{FF2B5EF4-FFF2-40B4-BE49-F238E27FC236}">
                  <a16:creationId xmlns:a16="http://schemas.microsoft.com/office/drawing/2014/main" id="{F077DD02-A3B2-417B-BEA8-5B590BC6B09A}"/>
                </a:ext>
              </a:extLst>
            </p:cNvPr>
            <p:cNvSpPr/>
            <p:nvPr/>
          </p:nvSpPr>
          <p:spPr>
            <a:xfrm>
              <a:off x="7148562" y="5041937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27" name="Connecteur droit 27">
              <a:extLst>
                <a:ext uri="{FF2B5EF4-FFF2-40B4-BE49-F238E27FC236}">
                  <a16:creationId xmlns:a16="http://schemas.microsoft.com/office/drawing/2014/main" id="{606D4522-E3D1-42BE-9ED1-3014C48CC435}"/>
                </a:ext>
              </a:extLst>
            </p:cNvPr>
            <p:cNvCxnSpPr/>
            <p:nvPr/>
          </p:nvCxnSpPr>
          <p:spPr bwMode="auto">
            <a:xfrm>
              <a:off x="7298937" y="5130236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Ellipse 31">
              <a:extLst>
                <a:ext uri="{FF2B5EF4-FFF2-40B4-BE49-F238E27FC236}">
                  <a16:creationId xmlns:a16="http://schemas.microsoft.com/office/drawing/2014/main" id="{79604204-9ECF-4FD2-A76E-F6D8FF82D8E3}"/>
                </a:ext>
              </a:extLst>
            </p:cNvPr>
            <p:cNvSpPr/>
            <p:nvPr/>
          </p:nvSpPr>
          <p:spPr>
            <a:xfrm>
              <a:off x="4219015" y="4876715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B207C7E-3891-44EA-8378-9721A723F793}"/>
                </a:ext>
              </a:extLst>
            </p:cNvPr>
            <p:cNvSpPr/>
            <p:nvPr/>
          </p:nvSpPr>
          <p:spPr bwMode="auto">
            <a:xfrm>
              <a:off x="4150592" y="5017421"/>
              <a:ext cx="303053" cy="210704"/>
            </a:xfrm>
            <a:prstGeom prst="arc">
              <a:avLst>
                <a:gd name="adj1" fmla="val 16200000"/>
                <a:gd name="adj2" fmla="val 5427504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1" name="Ellipse 40">
              <a:extLst>
                <a:ext uri="{FF2B5EF4-FFF2-40B4-BE49-F238E27FC236}">
                  <a16:creationId xmlns:a16="http://schemas.microsoft.com/office/drawing/2014/main" id="{8A248B43-C1C9-48D3-AC21-14C4115F355A}"/>
                </a:ext>
              </a:extLst>
            </p:cNvPr>
            <p:cNvSpPr/>
            <p:nvPr/>
          </p:nvSpPr>
          <p:spPr>
            <a:xfrm>
              <a:off x="5267681" y="5405858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32" name="Connecteur droit 44">
              <a:extLst>
                <a:ext uri="{FF2B5EF4-FFF2-40B4-BE49-F238E27FC236}">
                  <a16:creationId xmlns:a16="http://schemas.microsoft.com/office/drawing/2014/main" id="{0B36B20A-C356-45D7-A1FB-887A7B6E880D}"/>
                </a:ext>
              </a:extLst>
            </p:cNvPr>
            <p:cNvCxnSpPr>
              <a:cxnSpLocks/>
              <a:stCxn id="31" idx="4"/>
            </p:cNvCxnSpPr>
            <p:nvPr/>
          </p:nvCxnSpPr>
          <p:spPr bwMode="auto">
            <a:xfrm>
              <a:off x="5342869" y="5582458"/>
              <a:ext cx="0" cy="25422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ZoneTexte 45">
              <a:extLst>
                <a:ext uri="{FF2B5EF4-FFF2-40B4-BE49-F238E27FC236}">
                  <a16:creationId xmlns:a16="http://schemas.microsoft.com/office/drawing/2014/main" id="{F2441402-330E-40D6-AAA7-879C8098DFDD}"/>
                </a:ext>
              </a:extLst>
            </p:cNvPr>
            <p:cNvSpPr txBox="1"/>
            <p:nvPr/>
          </p:nvSpPr>
          <p:spPr>
            <a:xfrm>
              <a:off x="3083528" y="3485155"/>
              <a:ext cx="408781" cy="452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34" name="ZoneTexte 46">
              <a:extLst>
                <a:ext uri="{FF2B5EF4-FFF2-40B4-BE49-F238E27FC236}">
                  <a16:creationId xmlns:a16="http://schemas.microsoft.com/office/drawing/2014/main" id="{F7E90AC7-3146-4AD9-96C9-85895CDC6F11}"/>
                </a:ext>
              </a:extLst>
            </p:cNvPr>
            <p:cNvSpPr txBox="1"/>
            <p:nvPr/>
          </p:nvSpPr>
          <p:spPr>
            <a:xfrm>
              <a:off x="3083528" y="4144329"/>
              <a:ext cx="408781" cy="452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35" name="ZoneTexte 47">
              <a:extLst>
                <a:ext uri="{FF2B5EF4-FFF2-40B4-BE49-F238E27FC236}">
                  <a16:creationId xmlns:a16="http://schemas.microsoft.com/office/drawing/2014/main" id="{A8C56399-73EA-45C0-A994-A871A58866A6}"/>
                </a:ext>
              </a:extLst>
            </p:cNvPr>
            <p:cNvSpPr txBox="1"/>
            <p:nvPr/>
          </p:nvSpPr>
          <p:spPr>
            <a:xfrm>
              <a:off x="3067393" y="4849654"/>
              <a:ext cx="408781" cy="452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36" name="ZoneTexte 48">
              <a:extLst>
                <a:ext uri="{FF2B5EF4-FFF2-40B4-BE49-F238E27FC236}">
                  <a16:creationId xmlns:a16="http://schemas.microsoft.com/office/drawing/2014/main" id="{2BEB72BE-E37B-48F8-B1FC-03B972AEDE28}"/>
                </a:ext>
              </a:extLst>
            </p:cNvPr>
            <p:cNvSpPr txBox="1"/>
            <p:nvPr/>
          </p:nvSpPr>
          <p:spPr>
            <a:xfrm>
              <a:off x="3070718" y="5543641"/>
              <a:ext cx="582691" cy="6124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N</a:t>
              </a:r>
            </a:p>
          </p:txBody>
        </p:sp>
        <p:cxnSp>
          <p:nvCxnSpPr>
            <p:cNvPr id="37" name="Connecteur droit 41">
              <a:extLst>
                <a:ext uri="{FF2B5EF4-FFF2-40B4-BE49-F238E27FC236}">
                  <a16:creationId xmlns:a16="http://schemas.microsoft.com/office/drawing/2014/main" id="{000F912F-11ED-4BF6-8BD9-3D726505A435}"/>
                </a:ext>
              </a:extLst>
            </p:cNvPr>
            <p:cNvCxnSpPr/>
            <p:nvPr/>
          </p:nvCxnSpPr>
          <p:spPr bwMode="auto">
            <a:xfrm>
              <a:off x="3512706" y="5845158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Ellipse 42">
              <a:extLst>
                <a:ext uri="{FF2B5EF4-FFF2-40B4-BE49-F238E27FC236}">
                  <a16:creationId xmlns:a16="http://schemas.microsoft.com/office/drawing/2014/main" id="{6CE206B5-0F96-49B5-BD94-EDEE8A7CB983}"/>
                </a:ext>
              </a:extLst>
            </p:cNvPr>
            <p:cNvSpPr/>
            <p:nvPr/>
          </p:nvSpPr>
          <p:spPr>
            <a:xfrm>
              <a:off x="6523841" y="5756853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39" name="Connecteur droit 43">
              <a:extLst>
                <a:ext uri="{FF2B5EF4-FFF2-40B4-BE49-F238E27FC236}">
                  <a16:creationId xmlns:a16="http://schemas.microsoft.com/office/drawing/2014/main" id="{770F90A0-F0E2-4EA8-842E-6A89361B3A9B}"/>
                </a:ext>
              </a:extLst>
            </p:cNvPr>
            <p:cNvCxnSpPr>
              <a:stCxn id="38" idx="2"/>
            </p:cNvCxnSpPr>
            <p:nvPr/>
          </p:nvCxnSpPr>
          <p:spPr bwMode="auto">
            <a:xfrm flipV="1">
              <a:off x="6523841" y="5580243"/>
              <a:ext cx="602108" cy="26491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Ellipse 49">
              <a:extLst>
                <a:ext uri="{FF2B5EF4-FFF2-40B4-BE49-F238E27FC236}">
                  <a16:creationId xmlns:a16="http://schemas.microsoft.com/office/drawing/2014/main" id="{C49D7E8A-C62B-4F9D-92D1-F050102F188D}"/>
                </a:ext>
              </a:extLst>
            </p:cNvPr>
            <p:cNvSpPr/>
            <p:nvPr/>
          </p:nvSpPr>
          <p:spPr>
            <a:xfrm>
              <a:off x="7125951" y="5756853"/>
              <a:ext cx="150376" cy="1766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 anchor="ctr">
              <a:flatTx/>
            </a:bodyPr>
            <a:lstStyle/>
            <a:p>
              <a:pPr algn="just" eaLnBrk="1" hangingPunct="1">
                <a:spcBef>
                  <a:spcPct val="999000"/>
                </a:spcBef>
              </a:pPr>
              <a:endParaRPr lang="en-US" sz="1600" b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cxnSp>
          <p:nvCxnSpPr>
            <p:cNvPr id="41" name="Connecteur droit 50">
              <a:extLst>
                <a:ext uri="{FF2B5EF4-FFF2-40B4-BE49-F238E27FC236}">
                  <a16:creationId xmlns:a16="http://schemas.microsoft.com/office/drawing/2014/main" id="{72AB6705-5801-4688-B8CA-385F1F9D19BE}"/>
                </a:ext>
              </a:extLst>
            </p:cNvPr>
            <p:cNvCxnSpPr/>
            <p:nvPr/>
          </p:nvCxnSpPr>
          <p:spPr bwMode="auto">
            <a:xfrm>
              <a:off x="7276325" y="5845153"/>
              <a:ext cx="301113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30">
              <a:extLst>
                <a:ext uri="{FF2B5EF4-FFF2-40B4-BE49-F238E27FC236}">
                  <a16:creationId xmlns:a16="http://schemas.microsoft.com/office/drawing/2014/main" id="{C17A4D2A-594F-4715-8133-8053EB4A1CE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134762" y="4572967"/>
              <a:ext cx="150643" cy="42404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39">
              <a:extLst>
                <a:ext uri="{FF2B5EF4-FFF2-40B4-BE49-F238E27FC236}">
                  <a16:creationId xmlns:a16="http://schemas.microsoft.com/office/drawing/2014/main" id="{41D20C38-B403-40C0-8D82-921FCF8E0FA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242174" y="5257164"/>
              <a:ext cx="114798" cy="29463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F222DA4-B4B0-4132-AA4E-DAA4D10795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02118" y="5218537"/>
              <a:ext cx="0" cy="61814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B85BEFD0-1EA4-4404-BA69-522364C56723}"/>
              </a:ext>
            </a:extLst>
          </p:cNvPr>
          <p:cNvSpPr txBox="1">
            <a:spLocks/>
          </p:cNvSpPr>
          <p:nvPr/>
        </p:nvSpPr>
        <p:spPr>
          <a:xfrm>
            <a:off x="333375" y="2115767"/>
            <a:ext cx="2934137" cy="488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1F4E79"/>
              </a:buClr>
              <a:buFont typeface="Wingdings" panose="05000000000000000000" pitchFamily="2" charset="2"/>
              <a:buChar char="§"/>
            </a:pPr>
            <a:r>
              <a:rPr lang="en-US" b="1">
                <a:latin typeface="DengXian" panose="02010600030101010101" pitchFamily="2" charset="-122"/>
                <a:ea typeface="DengXian" panose="02010600030101010101" pitchFamily="2" charset="-122"/>
              </a:rPr>
              <a:t>Block diagram</a:t>
            </a:r>
          </a:p>
        </p:txBody>
      </p: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B83D061D-1B9B-4914-BEF0-0EB500EC25A2}"/>
              </a:ext>
            </a:extLst>
          </p:cNvPr>
          <p:cNvSpPr txBox="1">
            <a:spLocks/>
          </p:cNvSpPr>
          <p:nvPr/>
        </p:nvSpPr>
        <p:spPr>
          <a:xfrm>
            <a:off x="333143" y="4632296"/>
            <a:ext cx="3316068" cy="488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1F4E79"/>
              </a:buClr>
              <a:buFont typeface="Wingdings" panose="05000000000000000000" pitchFamily="2" charset="2"/>
              <a:buChar char="§"/>
            </a:pPr>
            <a:r>
              <a:rPr lang="en-US" b="1">
                <a:latin typeface="DengXian" panose="02010600030101010101" pitchFamily="2" charset="-122"/>
                <a:ea typeface="DengXian" panose="02010600030101010101" pitchFamily="2" charset="-122"/>
              </a:rPr>
              <a:t>Switchting Matrix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7083836-C6E6-4692-904B-CC0FAC1F4E46}"/>
              </a:ext>
            </a:extLst>
          </p:cNvPr>
          <p:cNvGrpSpPr/>
          <p:nvPr/>
        </p:nvGrpSpPr>
        <p:grpSpPr>
          <a:xfrm>
            <a:off x="4267862" y="1634528"/>
            <a:ext cx="5427805" cy="1881141"/>
            <a:chOff x="3791697" y="1443896"/>
            <a:chExt cx="5427805" cy="188114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E6ACCF2-68F1-4C36-AF57-6CE0CC916471}"/>
                </a:ext>
              </a:extLst>
            </p:cNvPr>
            <p:cNvSpPr/>
            <p:nvPr/>
          </p:nvSpPr>
          <p:spPr>
            <a:xfrm>
              <a:off x="4413449" y="1443896"/>
              <a:ext cx="4061057" cy="1633867"/>
            </a:xfrm>
            <a:prstGeom prst="rect">
              <a:avLst/>
            </a:prstGeom>
            <a:solidFill>
              <a:srgbClr val="1F4E79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038C2DC-D71B-4445-BA8D-C7406E629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5151" y="2708720"/>
              <a:ext cx="3141823" cy="292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675D6F0-59BE-4097-BB9A-0D59CE5A6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5152" y="2170937"/>
              <a:ext cx="3141823" cy="292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61663C4-BFF6-4868-BC98-1CAC8588292B}"/>
                </a:ext>
              </a:extLst>
            </p:cNvPr>
            <p:cNvSpPr/>
            <p:nvPr/>
          </p:nvSpPr>
          <p:spPr>
            <a:xfrm>
              <a:off x="4705974" y="1965664"/>
              <a:ext cx="969179" cy="969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4E3FB9-A34A-4B5B-853A-6B41DAFC0AC5}"/>
                </a:ext>
              </a:extLst>
            </p:cNvPr>
            <p:cNvSpPr/>
            <p:nvPr/>
          </p:nvSpPr>
          <p:spPr>
            <a:xfrm>
              <a:off x="5931466" y="1965664"/>
              <a:ext cx="969179" cy="969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E6B12F0-3576-47DC-BA68-77CCAC9CC760}"/>
                </a:ext>
              </a:extLst>
            </p:cNvPr>
            <p:cNvSpPr/>
            <p:nvPr/>
          </p:nvSpPr>
          <p:spPr>
            <a:xfrm>
              <a:off x="7156958" y="1965664"/>
              <a:ext cx="969179" cy="969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04E4C8D-E0BD-4EEB-8B7F-F3329E96F003}"/>
                </a:ext>
              </a:extLst>
            </p:cNvPr>
            <p:cNvSpPr/>
            <p:nvPr/>
          </p:nvSpPr>
          <p:spPr>
            <a:xfrm>
              <a:off x="3791698" y="2014025"/>
              <a:ext cx="390089" cy="8724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BCD08CD-E115-4C27-9044-22AC555185C3}"/>
                </a:ext>
              </a:extLst>
            </p:cNvPr>
            <p:cNvSpPr/>
            <p:nvPr/>
          </p:nvSpPr>
          <p:spPr>
            <a:xfrm>
              <a:off x="8580874" y="1992676"/>
              <a:ext cx="390089" cy="8724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995B564-18A4-47CA-A790-CE2A6AE7AFCE}"/>
                </a:ext>
              </a:extLst>
            </p:cNvPr>
            <p:cNvSpPr txBox="1"/>
            <p:nvPr/>
          </p:nvSpPr>
          <p:spPr>
            <a:xfrm>
              <a:off x="8544188" y="2065754"/>
              <a:ext cx="6753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/>
                <a:t>DC+</a:t>
              </a:r>
              <a:endParaRPr lang="en-GB" sz="8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9E83A3B-A605-4791-813B-87898272EDEB}"/>
                </a:ext>
              </a:extLst>
            </p:cNvPr>
            <p:cNvSpPr txBox="1"/>
            <p:nvPr/>
          </p:nvSpPr>
          <p:spPr>
            <a:xfrm>
              <a:off x="8544188" y="2601001"/>
              <a:ext cx="6753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/>
                <a:t>DC-</a:t>
              </a:r>
              <a:endParaRPr lang="en-GB" sz="8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9B7F3C4-8C83-42BC-A48B-816278671315}"/>
                </a:ext>
              </a:extLst>
            </p:cNvPr>
            <p:cNvSpPr txBox="1"/>
            <p:nvPr/>
          </p:nvSpPr>
          <p:spPr>
            <a:xfrm>
              <a:off x="7303849" y="2270071"/>
              <a:ext cx="6753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/>
                <a:t>HV</a:t>
              </a:r>
              <a:br>
                <a:rPr lang="de-DE" sz="1050" dirty="0"/>
              </a:br>
              <a:r>
                <a:rPr lang="de-DE" sz="1050" dirty="0"/>
                <a:t>DC-DC</a:t>
              </a:r>
              <a:endParaRPr lang="en-GB" sz="105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AA0D7F3-632D-4488-9C8E-630086CB382F}"/>
                </a:ext>
              </a:extLst>
            </p:cNvPr>
            <p:cNvSpPr txBox="1"/>
            <p:nvPr/>
          </p:nvSpPr>
          <p:spPr>
            <a:xfrm>
              <a:off x="4705973" y="2323294"/>
              <a:ext cx="9691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/>
                <a:t>EMI FILTER</a:t>
              </a:r>
              <a:endParaRPr lang="en-GB" sz="105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9E3BD7-8048-4178-AF84-211386DFB3E8}"/>
                </a:ext>
              </a:extLst>
            </p:cNvPr>
            <p:cNvSpPr txBox="1"/>
            <p:nvPr/>
          </p:nvSpPr>
          <p:spPr>
            <a:xfrm>
              <a:off x="5916849" y="2323294"/>
              <a:ext cx="9691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/>
                <a:t>PFC+RECT</a:t>
              </a:r>
              <a:endParaRPr lang="en-GB" sz="105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16F8468-5A1C-456F-A5B4-66F04724CE52}"/>
                </a:ext>
              </a:extLst>
            </p:cNvPr>
            <p:cNvSpPr txBox="1"/>
            <p:nvPr/>
          </p:nvSpPr>
          <p:spPr>
            <a:xfrm>
              <a:off x="6662892" y="2708723"/>
              <a:ext cx="237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=</a:t>
              </a:r>
              <a:endParaRPr lang="en-GB" sz="10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D6A9DE7-EF49-4ABA-857A-C544897B39BB}"/>
                </a:ext>
              </a:extLst>
            </p:cNvPr>
            <p:cNvSpPr txBox="1"/>
            <p:nvPr/>
          </p:nvSpPr>
          <p:spPr>
            <a:xfrm>
              <a:off x="5916849" y="1953961"/>
              <a:ext cx="237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~</a:t>
              </a:r>
              <a:endParaRPr lang="en-GB" sz="10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2F7690-F275-43F2-BE25-37957FA5F482}"/>
                </a:ext>
              </a:extLst>
            </p:cNvPr>
            <p:cNvSpPr txBox="1"/>
            <p:nvPr/>
          </p:nvSpPr>
          <p:spPr>
            <a:xfrm>
              <a:off x="3791697" y="2146960"/>
              <a:ext cx="390089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dirty="0"/>
                <a:t>L1</a:t>
              </a:r>
              <a:endParaRPr lang="de-DE" sz="700" dirty="0"/>
            </a:p>
            <a:p>
              <a:pPr algn="ctr"/>
              <a:r>
                <a:rPr lang="de-DE" sz="700" dirty="0"/>
                <a:t>L2</a:t>
              </a:r>
            </a:p>
            <a:p>
              <a:pPr algn="ctr"/>
              <a:r>
                <a:rPr lang="de-DE" sz="700" dirty="0"/>
                <a:t>L3</a:t>
              </a:r>
            </a:p>
            <a:p>
              <a:pPr algn="ctr"/>
              <a:r>
                <a:rPr lang="de-DE" sz="700" dirty="0"/>
                <a:t>N</a:t>
              </a:r>
            </a:p>
            <a:p>
              <a:pPr algn="ctr"/>
              <a:r>
                <a:rPr lang="de-DE" sz="700" dirty="0"/>
                <a:t>PE</a:t>
              </a:r>
              <a:endParaRPr lang="en-GB" sz="8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B951F3-1421-4C33-8DA8-DE6F7464FC32}"/>
                </a:ext>
              </a:extLst>
            </p:cNvPr>
            <p:cNvSpPr txBox="1"/>
            <p:nvPr/>
          </p:nvSpPr>
          <p:spPr>
            <a:xfrm>
              <a:off x="8527412" y="2280975"/>
              <a:ext cx="5096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/>
                <a:t>HV-</a:t>
              </a:r>
              <a:r>
                <a:rPr lang="de-DE" sz="800" dirty="0" err="1"/>
                <a:t>net</a:t>
              </a:r>
              <a:endParaRPr lang="de-DE" sz="800" dirty="0"/>
            </a:p>
            <a:p>
              <a:r>
                <a:rPr lang="de-DE" sz="800" dirty="0"/>
                <a:t>/Bat</a:t>
              </a:r>
              <a:endParaRPr lang="en-GB" sz="8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50C079-1CE7-46D6-A3C8-A34364A73240}"/>
                </a:ext>
              </a:extLst>
            </p:cNvPr>
            <p:cNvCxnSpPr/>
            <p:nvPr/>
          </p:nvCxnSpPr>
          <p:spPr>
            <a:xfrm>
              <a:off x="4181786" y="2270071"/>
              <a:ext cx="5241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646D99-245D-458C-89D0-5FEE002AACD3}"/>
                </a:ext>
              </a:extLst>
            </p:cNvPr>
            <p:cNvCxnSpPr/>
            <p:nvPr/>
          </p:nvCxnSpPr>
          <p:spPr>
            <a:xfrm>
              <a:off x="4181786" y="2366538"/>
              <a:ext cx="5241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5D8CFE7-5CB2-45FB-A0A8-A59DBFD9DDE2}"/>
                </a:ext>
              </a:extLst>
            </p:cNvPr>
            <p:cNvCxnSpPr/>
            <p:nvPr/>
          </p:nvCxnSpPr>
          <p:spPr>
            <a:xfrm>
              <a:off x="4188021" y="2477766"/>
              <a:ext cx="5241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AA0F4F3-9031-4A40-AF0C-53E615832A29}"/>
                </a:ext>
              </a:extLst>
            </p:cNvPr>
            <p:cNvCxnSpPr/>
            <p:nvPr/>
          </p:nvCxnSpPr>
          <p:spPr>
            <a:xfrm>
              <a:off x="4181786" y="2583506"/>
              <a:ext cx="5241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1E8F094-A209-4FC9-A76F-AD6337A0BAEF}"/>
                </a:ext>
              </a:extLst>
            </p:cNvPr>
            <p:cNvCxnSpPr>
              <a:cxnSpLocks/>
            </p:cNvCxnSpPr>
            <p:nvPr/>
          </p:nvCxnSpPr>
          <p:spPr>
            <a:xfrm>
              <a:off x="7641506" y="1521174"/>
              <a:ext cx="719" cy="1487004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A2913D0-E8F2-4719-9D9F-246464ECB542}"/>
                </a:ext>
              </a:extLst>
            </p:cNvPr>
            <p:cNvSpPr txBox="1"/>
            <p:nvPr/>
          </p:nvSpPr>
          <p:spPr>
            <a:xfrm>
              <a:off x="7464289" y="1521174"/>
              <a:ext cx="708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600" dirty="0" err="1"/>
                <a:t>Glav</a:t>
              </a:r>
              <a:endParaRPr lang="de-DE" sz="600" dirty="0"/>
            </a:p>
            <a:p>
              <a:pPr algn="ctr"/>
              <a:r>
                <a:rPr lang="de-DE" sz="600" dirty="0" err="1"/>
                <a:t>isolation</a:t>
              </a:r>
              <a:endParaRPr lang="en-GB" sz="600" dirty="0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1707761-203F-46B9-82EF-9C73B28538B7}"/>
                </a:ext>
              </a:extLst>
            </p:cNvPr>
            <p:cNvCxnSpPr>
              <a:cxnSpLocks/>
            </p:cNvCxnSpPr>
            <p:nvPr/>
          </p:nvCxnSpPr>
          <p:spPr>
            <a:xfrm>
              <a:off x="4181786" y="2685569"/>
              <a:ext cx="3516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1D2728F-E088-4251-A45C-DB700BCE67F6}"/>
                </a:ext>
              </a:extLst>
            </p:cNvPr>
            <p:cNvCxnSpPr>
              <a:cxnSpLocks/>
            </p:cNvCxnSpPr>
            <p:nvPr/>
          </p:nvCxnSpPr>
          <p:spPr>
            <a:xfrm>
              <a:off x="4294446" y="2685569"/>
              <a:ext cx="0" cy="37880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4FB9120-0E9A-4C29-8CAA-8CF114B840D8}"/>
                </a:ext>
              </a:extLst>
            </p:cNvPr>
            <p:cNvCxnSpPr>
              <a:cxnSpLocks/>
            </p:cNvCxnSpPr>
            <p:nvPr/>
          </p:nvCxnSpPr>
          <p:spPr>
            <a:xfrm>
              <a:off x="4237684" y="3166586"/>
              <a:ext cx="1135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8C3A31F-B226-4CEB-8B5C-84984820EBDB}"/>
                </a:ext>
              </a:extLst>
            </p:cNvPr>
            <p:cNvCxnSpPr>
              <a:cxnSpLocks/>
            </p:cNvCxnSpPr>
            <p:nvPr/>
          </p:nvCxnSpPr>
          <p:spPr>
            <a:xfrm>
              <a:off x="4293414" y="3077765"/>
              <a:ext cx="1031" cy="862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5C30F5F-9FC8-4199-BEC2-99DC445CDB01}"/>
                </a:ext>
              </a:extLst>
            </p:cNvPr>
            <p:cNvCxnSpPr>
              <a:cxnSpLocks/>
            </p:cNvCxnSpPr>
            <p:nvPr/>
          </p:nvCxnSpPr>
          <p:spPr>
            <a:xfrm>
              <a:off x="4293414" y="2886480"/>
              <a:ext cx="24007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D883A75-60DC-4931-8BA4-9AC01D0AD025}"/>
                </a:ext>
              </a:extLst>
            </p:cNvPr>
            <p:cNvCxnSpPr>
              <a:cxnSpLocks/>
            </p:cNvCxnSpPr>
            <p:nvPr/>
          </p:nvCxnSpPr>
          <p:spPr>
            <a:xfrm>
              <a:off x="4526668" y="2685569"/>
              <a:ext cx="0" cy="200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515CCE4-89BA-43CE-BC86-39C8A5CDEAAD}"/>
                </a:ext>
              </a:extLst>
            </p:cNvPr>
            <p:cNvSpPr txBox="1"/>
            <p:nvPr/>
          </p:nvSpPr>
          <p:spPr>
            <a:xfrm>
              <a:off x="4059088" y="3140371"/>
              <a:ext cx="46735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600" dirty="0" err="1"/>
                <a:t>chassis</a:t>
              </a:r>
              <a:endParaRPr lang="en-GB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62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F010-2D9E-4A9D-A1B3-BE050DEBF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EV Charging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BA4C3-FE76-438C-B89F-5940238671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Charging Mode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592972-42B4-4524-8207-7DC79A65FA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375" y="1557866"/>
            <a:ext cx="6483418" cy="257386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Max Power:</a:t>
            </a:r>
          </a:p>
          <a:p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1 Phase(s): 250Vac 16A </a:t>
            </a:r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  <a:sym typeface="Wingdings" panose="05000000000000000000" pitchFamily="2" charset="2"/>
              </a:rPr>
              <a:t> 4kW</a:t>
            </a:r>
          </a:p>
          <a:p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  <a:sym typeface="Wingdings" panose="05000000000000000000" pitchFamily="2" charset="2"/>
              </a:rPr>
              <a:t>3 Phase(s): 400Vac 32A  22kW</a:t>
            </a:r>
            <a:br>
              <a:rPr lang="en-US" sz="1800" dirty="0">
                <a:sym typeface="Wingdings" panose="05000000000000000000" pitchFamily="2" charset="2"/>
              </a:rPr>
            </a:br>
            <a:endParaRPr lang="en-US" sz="1800" dirty="0"/>
          </a:p>
          <a:p>
            <a:pPr marL="0" indent="0">
              <a:buNone/>
            </a:pPr>
            <a:r>
              <a:rPr lang="en-US" sz="1800" dirty="0"/>
              <a:t>Applicable Hongfa Products:</a:t>
            </a:r>
          </a:p>
          <a:p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Power Relays</a:t>
            </a:r>
          </a:p>
          <a:p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Terminal Blocks</a:t>
            </a:r>
          </a:p>
          <a:p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Film Capacitors</a:t>
            </a:r>
          </a:p>
          <a:p>
            <a:r>
              <a:rPr lang="en-US" sz="1800" dirty="0">
                <a:latin typeface="DengXian Light" panose="02010600030101010101" pitchFamily="2" charset="-122"/>
                <a:ea typeface="DengXian Light" panose="02010600030101010101" pitchFamily="2" charset="-122"/>
              </a:rPr>
              <a:t>Current Transformer</a:t>
            </a:r>
          </a:p>
          <a:p>
            <a:endParaRPr lang="en-US" dirty="0"/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DB80D5E2-3426-4E9F-BAFB-69EDA65E26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48" r="13248"/>
          <a:stretch>
            <a:fillRect/>
          </a:stretch>
        </p:blipFill>
        <p:spPr>
          <a:xfrm rot="10800000">
            <a:off x="6699380" y="1260596"/>
            <a:ext cx="5159245" cy="5051304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AD7EA7C9-F54D-49A5-92D7-AF36681F7C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79" y="4722868"/>
            <a:ext cx="2290752" cy="15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5F010-2D9E-4A9D-A1B3-BE050DEBF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EV Charging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BA4C3-FE76-438C-B89F-5940238671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Charging</a:t>
            </a:r>
            <a:r>
              <a:rPr lang="de-DE" dirty="0"/>
              <a:t> Mode 3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592972-42B4-4524-8207-7DC79A65FA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31641" y="1573107"/>
            <a:ext cx="3728720" cy="2597574"/>
          </a:xfrm>
          <a:solidFill>
            <a:srgbClr val="1F4E79">
              <a:alpha val="5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de-DE" sz="1600" b="1" dirty="0"/>
              <a:t>Design 2</a:t>
            </a:r>
          </a:p>
          <a:p>
            <a:r>
              <a:rPr lang="en-US" sz="1600" dirty="0"/>
              <a:t>Use relays and control board</a:t>
            </a:r>
          </a:p>
          <a:p>
            <a:r>
              <a:rPr lang="en-US" sz="1600" dirty="0"/>
              <a:t>Rely on existing electric installation of MCB RCBO</a:t>
            </a:r>
          </a:p>
          <a:p>
            <a:pPr marL="0" indent="0">
              <a:buNone/>
            </a:pPr>
            <a:r>
              <a:rPr lang="de-DE" sz="1600" b="1" dirty="0"/>
              <a:t>Hongfa Products:</a:t>
            </a:r>
          </a:p>
          <a:p>
            <a:r>
              <a:rPr lang="en-US" sz="1600" dirty="0"/>
              <a:t>Relays</a:t>
            </a:r>
          </a:p>
          <a:p>
            <a:r>
              <a:rPr lang="de-DE" sz="1600" dirty="0"/>
              <a:t>Terminal Blocks</a:t>
            </a:r>
          </a:p>
          <a:p>
            <a:r>
              <a:rPr lang="de-DE" sz="1600" dirty="0"/>
              <a:t>MCB</a:t>
            </a:r>
            <a:endParaRPr lang="en-GB" sz="16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4B3F58-843E-46C6-AE74-9B1437C048C0}"/>
              </a:ext>
            </a:extLst>
          </p:cNvPr>
          <p:cNvSpPr txBox="1">
            <a:spLocks/>
          </p:cNvSpPr>
          <p:nvPr/>
        </p:nvSpPr>
        <p:spPr>
          <a:xfrm>
            <a:off x="462281" y="1573107"/>
            <a:ext cx="3728720" cy="2597574"/>
          </a:xfrm>
          <a:prstGeom prst="rect">
            <a:avLst/>
          </a:prstGeom>
          <a:solidFill>
            <a:srgbClr val="1F4E79">
              <a:alpha val="5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1800" b="1" dirty="0"/>
              <a:t>Design 1</a:t>
            </a:r>
          </a:p>
          <a:p>
            <a:r>
              <a:rPr lang="en-US" sz="1600" dirty="0"/>
              <a:t>Use relays and control board</a:t>
            </a:r>
          </a:p>
          <a:p>
            <a:r>
              <a:rPr lang="en-US" sz="1600" dirty="0"/>
              <a:t>Rely on existing electric installation of MCB RCBO</a:t>
            </a:r>
          </a:p>
          <a:p>
            <a:pPr marL="0" indent="0">
              <a:buNone/>
            </a:pPr>
            <a:r>
              <a:rPr lang="en-US" sz="1600" b="1" dirty="0"/>
              <a:t>Hongfa Products:</a:t>
            </a:r>
            <a:endParaRPr lang="en-GB" sz="1600" b="1" dirty="0"/>
          </a:p>
          <a:p>
            <a:pPr fontAlgn="auto">
              <a:spcAft>
                <a:spcPts val="0"/>
              </a:spcAft>
            </a:pPr>
            <a:r>
              <a:rPr lang="en-GB" sz="1600" dirty="0"/>
              <a:t>Power Relays (16A to 32A)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Terminal Blocks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Capacitor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B969FDA-C174-428B-87F9-3850E1A20752}"/>
              </a:ext>
            </a:extLst>
          </p:cNvPr>
          <p:cNvSpPr txBox="1">
            <a:spLocks/>
          </p:cNvSpPr>
          <p:nvPr/>
        </p:nvSpPr>
        <p:spPr>
          <a:xfrm>
            <a:off x="8001001" y="1573107"/>
            <a:ext cx="3728720" cy="2597574"/>
          </a:xfrm>
          <a:prstGeom prst="rect">
            <a:avLst/>
          </a:prstGeom>
          <a:solidFill>
            <a:srgbClr val="1F4E79">
              <a:alpha val="50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F4E79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DE" sz="1600" b="1" dirty="0"/>
              <a:t>Design 3</a:t>
            </a:r>
          </a:p>
          <a:p>
            <a:r>
              <a:rPr lang="fr-FR" sz="1600" dirty="0"/>
              <a:t>RCBO and </a:t>
            </a:r>
            <a:r>
              <a:rPr lang="fr-FR" sz="1600" dirty="0" err="1"/>
              <a:t>contactor</a:t>
            </a:r>
            <a:endParaRPr lang="fr-FR" sz="1600" dirty="0"/>
          </a:p>
          <a:p>
            <a:r>
              <a:rPr lang="fr-FR" sz="1600" dirty="0" err="1"/>
              <a:t>Integr</a:t>
            </a:r>
            <a:r>
              <a:rPr lang="fr-FR" sz="1600" dirty="0"/>
              <a:t>. DC residual </a:t>
            </a:r>
            <a:r>
              <a:rPr lang="fr-FR" sz="1600" dirty="0" err="1"/>
              <a:t>current</a:t>
            </a:r>
            <a:r>
              <a:rPr lang="fr-FR" sz="1600" dirty="0"/>
              <a:t> monitoring module &amp; </a:t>
            </a:r>
            <a:r>
              <a:rPr lang="en-US" sz="1600" dirty="0"/>
              <a:t>charging mode 3 controller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DE" sz="1600" b="1" dirty="0"/>
              <a:t>Hongfa Products:</a:t>
            </a:r>
          </a:p>
          <a:p>
            <a:pPr fontAlgn="auto">
              <a:spcAft>
                <a:spcPts val="0"/>
              </a:spcAft>
            </a:pPr>
            <a:r>
              <a:rPr lang="de-DE" sz="1600" dirty="0"/>
              <a:t>Contactors</a:t>
            </a:r>
          </a:p>
          <a:p>
            <a:pPr fontAlgn="auto">
              <a:spcAft>
                <a:spcPts val="0"/>
              </a:spcAft>
            </a:pPr>
            <a:r>
              <a:rPr lang="de-DE" sz="1600" dirty="0"/>
              <a:t>Terminal Blocks</a:t>
            </a:r>
          </a:p>
          <a:p>
            <a:pPr fontAlgn="auto">
              <a:spcAft>
                <a:spcPts val="0"/>
              </a:spcAft>
            </a:pPr>
            <a:endParaRPr lang="en-GB" sz="1600" dirty="0"/>
          </a:p>
        </p:txBody>
      </p:sp>
      <p:pic>
        <p:nvPicPr>
          <p:cNvPr id="8" name="Image 25">
            <a:extLst>
              <a:ext uri="{FF2B5EF4-FFF2-40B4-BE49-F238E27FC236}">
                <a16:creationId xmlns:a16="http://schemas.microsoft.com/office/drawing/2014/main" id="{43FFCAB4-4DC8-473F-A977-CE98C99C2C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21" r="15721"/>
          <a:stretch/>
        </p:blipFill>
        <p:spPr>
          <a:xfrm>
            <a:off x="461963" y="4240213"/>
            <a:ext cx="1865312" cy="2089150"/>
          </a:xfrm>
          <a:prstGeom prst="rect">
            <a:avLst/>
          </a:prstGeom>
        </p:spPr>
      </p:pic>
      <p:pic>
        <p:nvPicPr>
          <p:cNvPr id="9" name="Image 25">
            <a:extLst>
              <a:ext uri="{FF2B5EF4-FFF2-40B4-BE49-F238E27FC236}">
                <a16:creationId xmlns:a16="http://schemas.microsoft.com/office/drawing/2014/main" id="{D6C774C8-9D46-4B4A-907D-90C30A932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7731"/>
          <a:stretch/>
        </p:blipFill>
        <p:spPr>
          <a:xfrm>
            <a:off x="2326641" y="4240213"/>
            <a:ext cx="1865312" cy="2089150"/>
          </a:xfrm>
          <a:prstGeom prst="rect">
            <a:avLst/>
          </a:prstGeom>
        </p:spPr>
      </p:pic>
      <p:pic>
        <p:nvPicPr>
          <p:cNvPr id="11" name="Image 25">
            <a:extLst>
              <a:ext uri="{FF2B5EF4-FFF2-40B4-BE49-F238E27FC236}">
                <a16:creationId xmlns:a16="http://schemas.microsoft.com/office/drawing/2014/main" id="{CB7E1CF4-F817-424B-8AF6-68654EF3E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" b="4530"/>
          <a:stretch/>
        </p:blipFill>
        <p:spPr>
          <a:xfrm>
            <a:off x="4231641" y="4240213"/>
            <a:ext cx="1865312" cy="2089150"/>
          </a:xfrm>
          <a:prstGeom prst="rect">
            <a:avLst/>
          </a:prstGeom>
        </p:spPr>
      </p:pic>
      <p:pic>
        <p:nvPicPr>
          <p:cNvPr id="12" name="Image 25">
            <a:extLst>
              <a:ext uri="{FF2B5EF4-FFF2-40B4-BE49-F238E27FC236}">
                <a16:creationId xmlns:a16="http://schemas.microsoft.com/office/drawing/2014/main" id="{6A72D9C6-9831-4961-9E18-BB91804E9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6" b="18316"/>
          <a:stretch/>
        </p:blipFill>
        <p:spPr>
          <a:xfrm>
            <a:off x="6095049" y="4240213"/>
            <a:ext cx="1865312" cy="2089150"/>
          </a:xfrm>
          <a:prstGeom prst="rect">
            <a:avLst/>
          </a:prstGeom>
        </p:spPr>
      </p:pic>
      <p:pic>
        <p:nvPicPr>
          <p:cNvPr id="13" name="Image 25">
            <a:extLst>
              <a:ext uri="{FF2B5EF4-FFF2-40B4-BE49-F238E27FC236}">
                <a16:creationId xmlns:a16="http://schemas.microsoft.com/office/drawing/2014/main" id="{D4F374A5-22D2-4BD4-9A3D-E69D45139C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r="12317"/>
          <a:stretch/>
        </p:blipFill>
        <p:spPr>
          <a:xfrm>
            <a:off x="8000047" y="4240213"/>
            <a:ext cx="1865312" cy="2089150"/>
          </a:xfrm>
          <a:prstGeom prst="rect">
            <a:avLst/>
          </a:prstGeom>
        </p:spPr>
      </p:pic>
      <p:pic>
        <p:nvPicPr>
          <p:cNvPr id="14" name="Image 25">
            <a:extLst>
              <a:ext uri="{FF2B5EF4-FFF2-40B4-BE49-F238E27FC236}">
                <a16:creationId xmlns:a16="http://schemas.microsoft.com/office/drawing/2014/main" id="{EE394838-6C49-4CE4-8FCF-4AFAB43FC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9864409" y="4240213"/>
            <a:ext cx="1865312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​​">
      <a:majorFont>
        <a:latin typeface="DengXian Light"/>
        <a:ea typeface="DengXian Light"/>
        <a:cs typeface=""/>
      </a:majorFont>
      <a:minorFont>
        <a:latin typeface="DengXian"/>
        <a:ea typeface="DengXi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genda-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ull-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eparator shee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#mg37">
    <a:dk1>
      <a:sysClr val="windowText" lastClr="000000"/>
    </a:dk1>
    <a:lt1>
      <a:sysClr val="window" lastClr="FFFFFF"/>
    </a:lt1>
    <a:dk2>
      <a:srgbClr val="2D3847"/>
    </a:dk2>
    <a:lt2>
      <a:srgbClr val="E7E6E6"/>
    </a:lt2>
    <a:accent1>
      <a:srgbClr val="15579D"/>
    </a:accent1>
    <a:accent2>
      <a:srgbClr val="00A4E6"/>
    </a:accent2>
    <a:accent3>
      <a:srgbClr val="00B0D3"/>
    </a:accent3>
    <a:accent4>
      <a:srgbClr val="45B653"/>
    </a:accent4>
    <a:accent5>
      <a:srgbClr val="21C0D7"/>
    </a:accent5>
    <a:accent6>
      <a:srgbClr val="55D4FA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Pages>0</Pages>
  <Words>1600</Words>
  <Characters>0</Characters>
  <Application>Microsoft Office PowerPoint</Application>
  <DocSecurity>0</DocSecurity>
  <PresentationFormat>Grand écran</PresentationFormat>
  <Lines>0</Lines>
  <Paragraphs>424</Paragraphs>
  <Slides>29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29</vt:i4>
      </vt:variant>
    </vt:vector>
  </HeadingPairs>
  <TitlesOfParts>
    <vt:vector size="44" baseType="lpstr">
      <vt:lpstr>DengXian</vt:lpstr>
      <vt:lpstr>DengXian Light</vt:lpstr>
      <vt:lpstr>Microsoft YaHei</vt:lpstr>
      <vt:lpstr>Microsoft YaHei</vt:lpstr>
      <vt:lpstr>Microsoft YaHei UI</vt:lpstr>
      <vt:lpstr>Arial</vt:lpstr>
      <vt:lpstr>Arial Black</vt:lpstr>
      <vt:lpstr>Calibri</vt:lpstr>
      <vt:lpstr>Calibri Light</vt:lpstr>
      <vt:lpstr>Wingdings</vt:lpstr>
      <vt:lpstr>Office 主题​​</vt:lpstr>
      <vt:lpstr>Content Slides</vt:lpstr>
      <vt:lpstr>Agenda-Slide</vt:lpstr>
      <vt:lpstr>Full-picture</vt:lpstr>
      <vt:lpstr>separator sheets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Microsoft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Organigram Hongfa Europe GmbH</dc:title>
  <dc:subject/>
  <dc:creator>katharina.sutter@hongfa-europe.com</dc:creator>
  <cp:keywords/>
  <dc:description/>
  <cp:lastModifiedBy>Dapeng Hou</cp:lastModifiedBy>
  <cp:revision>2813</cp:revision>
  <dcterms:created xsi:type="dcterms:W3CDTF">2017-04-08T09:38:00Z</dcterms:created>
  <dcterms:modified xsi:type="dcterms:W3CDTF">2022-04-27T10:22:12Z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2052-9.1.0.4940</vt:lpwstr>
  </property>
</Properties>
</file>